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11.xml" ContentType="application/vnd.openxmlformats-officedocument.presentationml.notesSlide+xml"/>
  <Override PartName="/ppt/tags/tag14.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notesSlides/notesSlide17.xml" ContentType="application/vnd.openxmlformats-officedocument.presentationml.notesSlide+xml"/>
  <Override PartName="/ppt/tags/tag21.xml" ContentType="application/vnd.openxmlformats-officedocument.presentationml.tags+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0"/>
  </p:notesMasterIdLst>
  <p:sldIdLst>
    <p:sldId id="289" r:id="rId2"/>
    <p:sldId id="1304" r:id="rId3"/>
    <p:sldId id="1350" r:id="rId4"/>
    <p:sldId id="1346" r:id="rId5"/>
    <p:sldId id="1347" r:id="rId6"/>
    <p:sldId id="1349" r:id="rId7"/>
    <p:sldId id="1333" r:id="rId8"/>
    <p:sldId id="1307" r:id="rId9"/>
    <p:sldId id="1339" r:id="rId10"/>
    <p:sldId id="1318" r:id="rId11"/>
    <p:sldId id="1321" r:id="rId12"/>
    <p:sldId id="1337" r:id="rId13"/>
    <p:sldId id="1341" r:id="rId14"/>
    <p:sldId id="1289" r:id="rId15"/>
    <p:sldId id="1342" r:id="rId16"/>
    <p:sldId id="1314" r:id="rId17"/>
    <p:sldId id="1328" r:id="rId18"/>
    <p:sldId id="1323" r:id="rId19"/>
    <p:sldId id="1325" r:id="rId20"/>
    <p:sldId id="1338" r:id="rId21"/>
    <p:sldId id="1324" r:id="rId22"/>
    <p:sldId id="1329" r:id="rId23"/>
    <p:sldId id="1326" r:id="rId24"/>
    <p:sldId id="1319" r:id="rId25"/>
    <p:sldId id="1331" r:id="rId26"/>
    <p:sldId id="1345" r:id="rId27"/>
    <p:sldId id="1317" r:id="rId28"/>
    <p:sldId id="127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D5EA"/>
    <a:srgbClr val="002060"/>
    <a:srgbClr val="40ED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91"/>
    <p:restoredTop sz="80151"/>
  </p:normalViewPr>
  <p:slideViewPr>
    <p:cSldViewPr snapToGrid="0" snapToObjects="1" showGuides="1">
      <p:cViewPr varScale="1">
        <p:scale>
          <a:sx n="96" d="100"/>
          <a:sy n="96" d="100"/>
        </p:scale>
        <p:origin x="1264" y="160"/>
      </p:cViewPr>
      <p:guideLst>
        <p:guide orient="horz" pos="2112"/>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tiff>
</file>

<file path=ppt/media/image10.png>
</file>

<file path=ppt/media/image11.png>
</file>

<file path=ppt/media/image12.png>
</file>

<file path=ppt/media/image13.jpeg>
</file>

<file path=ppt/media/image14.png>
</file>

<file path=ppt/media/image15.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0AC8BDF-5864-2445-9AC0-BF8130AC0930}" type="datetimeFigureOut">
              <a:rPr lang="en-US" smtClean="0"/>
              <a:t>4/24/24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814B1D-817D-E745-BE97-AE0BEE62E185}" type="slidenum">
              <a:rPr lang="en-US" smtClean="0"/>
              <a:t>‹#›</a:t>
            </a:fld>
            <a:endParaRPr lang="en-US"/>
          </a:p>
        </p:txBody>
      </p:sp>
    </p:spTree>
    <p:extLst>
      <p:ext uri="{BB962C8B-B14F-4D97-AF65-F5344CB8AC3E}">
        <p14:creationId xmlns:p14="http://schemas.microsoft.com/office/powerpoint/2010/main" val="611395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1</a:t>
            </a:fld>
            <a:endParaRPr lang="en-US"/>
          </a:p>
        </p:txBody>
      </p:sp>
    </p:spTree>
    <p:extLst>
      <p:ext uri="{BB962C8B-B14F-4D97-AF65-F5344CB8AC3E}">
        <p14:creationId xmlns:p14="http://schemas.microsoft.com/office/powerpoint/2010/main" val="36354786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does not preclude more pre-requisites as appropriate =&gt; Northwestern</a:t>
            </a:r>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16</a:t>
            </a:fld>
            <a:endParaRPr lang="en-US"/>
          </a:p>
        </p:txBody>
      </p:sp>
    </p:spTree>
    <p:extLst>
      <p:ext uri="{BB962C8B-B14F-4D97-AF65-F5344CB8AC3E}">
        <p14:creationId xmlns:p14="http://schemas.microsoft.com/office/powerpoint/2010/main" val="23318247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UVA Programming Assignments story: because UVA has semesters, able to build additional assignments. In this case, the base use case of ensuring the BLE stack worked on the board was proven by Northwestern and UCSD. experiment with more creative ideas, instead of ensuring the hardware worked for base case</a:t>
            </a:r>
          </a:p>
          <a:p>
            <a:endParaRPr lang="en-US" dirty="0"/>
          </a:p>
          <a:p>
            <a:r>
              <a:rPr lang="en-US" dirty="0" err="1"/>
              <a:t>LoRa</a:t>
            </a:r>
            <a:r>
              <a:rPr lang="en-US" dirty="0"/>
              <a:t> Lab: UCSD developed a </a:t>
            </a:r>
            <a:r>
              <a:rPr lang="en-US" dirty="0" err="1"/>
              <a:t>LoRa</a:t>
            </a:r>
            <a:r>
              <a:rPr lang="en-US" dirty="0"/>
              <a:t> lab in summer 2022 as a new addition. The FA’22 offering, had to scrap the lab due to unforeseen issues with the </a:t>
            </a:r>
            <a:r>
              <a:rPr lang="en-US" dirty="0" err="1"/>
              <a:t>Heltec</a:t>
            </a:r>
            <a:r>
              <a:rPr lang="en-US" dirty="0"/>
              <a:t> board. As other labs were turnkey and proven, UVA could use course prep time to fix the new lab, which Northwestern and UCSD picked up seamlessly in their next offerings</a:t>
            </a:r>
          </a:p>
          <a:p>
            <a:endParaRPr lang="en-US" dirty="0"/>
          </a:p>
          <a:p>
            <a:r>
              <a:rPr lang="en-US" dirty="0"/>
              <a:t>The software environment for the BLE lab required ever-changing workarounds for students with Apple M1 silicon. The resource pointers and the interactive command interface from </a:t>
            </a:r>
            <a:r>
              <a:rPr lang="en-US" dirty="0" err="1"/>
              <a:t>OpenThread</a:t>
            </a:r>
            <a:r>
              <a:rPr lang="en-US" dirty="0"/>
              <a:t> had little changes that broke lab instructions. These types of ‘small’ things add up and make ‘real-world’ hardware courses major teaching burdens. As a more specialized class, it is unlikely to be taught more than at best annually at any one institution.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18</a:t>
            </a:fld>
            <a:endParaRPr lang="en-US"/>
          </a:p>
        </p:txBody>
      </p:sp>
    </p:spTree>
    <p:extLst>
      <p:ext uri="{BB962C8B-B14F-4D97-AF65-F5344CB8AC3E}">
        <p14:creationId xmlns:p14="http://schemas.microsoft.com/office/powerpoint/2010/main" val="22885072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19</a:t>
            </a:fld>
            <a:endParaRPr lang="en-US"/>
          </a:p>
        </p:txBody>
      </p:sp>
    </p:spTree>
    <p:extLst>
      <p:ext uri="{BB962C8B-B14F-4D97-AF65-F5344CB8AC3E}">
        <p14:creationId xmlns:p14="http://schemas.microsoft.com/office/powerpoint/2010/main" val="37899662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20</a:t>
            </a:fld>
            <a:endParaRPr lang="en-US"/>
          </a:p>
        </p:txBody>
      </p:sp>
    </p:spTree>
    <p:extLst>
      <p:ext uri="{BB962C8B-B14F-4D97-AF65-F5344CB8AC3E}">
        <p14:creationId xmlns:p14="http://schemas.microsoft.com/office/powerpoint/2010/main" val="24700066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Insight: for best learning outcomes on the quarter system, course schedules. </a:t>
            </a:r>
          </a:p>
          <a:p>
            <a:endParaRPr lang="en-US" dirty="0"/>
          </a:p>
          <a:p>
            <a:r>
              <a:rPr lang="en-US" dirty="0"/>
              <a:t>NW: Labs effectively functioned as a lab-and-programming-assignment bundle.</a:t>
            </a:r>
          </a:p>
          <a:p>
            <a:endParaRPr lang="en-US" dirty="0"/>
          </a:p>
          <a:p>
            <a:pPr lvl="1"/>
            <a:r>
              <a:rPr lang="en-US" dirty="0"/>
              <a:t>Northwestern had asynchronous labs with labs not held in class. Requires detailed instructions to ensure students can get lab running by themselves with minimal guidance. </a:t>
            </a:r>
          </a:p>
          <a:p>
            <a:pPr lvl="1"/>
            <a:r>
              <a:rPr lang="en-US" dirty="0"/>
              <a:t>UCSD used one of the thrice-weekly, 50 min meetings to ‘kick off’ labs, but much of the lab activities were facilitated outside the class by a very active teaching assistant (TA) who was crucial for guiding students to success. </a:t>
            </a:r>
          </a:p>
          <a:p>
            <a:pPr lvl="1"/>
            <a:r>
              <a:rPr lang="en-US" dirty="0"/>
              <a:t>UVA was able to roughly dedicate one in-class session each week to labs and had multiple TAs and instructors assisting students during the lab session. </a:t>
            </a:r>
          </a:p>
          <a:p>
            <a:endParaRPr lang="en-US" dirty="0"/>
          </a:p>
          <a:p>
            <a:r>
              <a:rPr lang="en-US" dirty="0"/>
              <a:t>b. Final Projects: UCSD forwent the traditional final project structure and substituted it with a design writeup project. The goal of this assignment is to come up with a project/product idea, perform requirement analysis on it, choose the right protocols</a:t>
            </a:r>
          </a:p>
          <a:p>
            <a:r>
              <a:rPr lang="en-US" dirty="0"/>
              <a:t>and design parameters, and submit a design pitch document. This writeup is similar to the project proposals used in industry, and adds value to the course. The writeup requires a comparison of all protocols discussed in the class, with a deep-dive into two that seem most applicable for the particular application.</a:t>
            </a:r>
          </a:p>
          <a:p>
            <a:endParaRPr lang="en-US" dirty="0"/>
          </a:p>
          <a:p>
            <a:r>
              <a:rPr lang="en-US" dirty="0"/>
              <a:t>Northwestern started with final projects, but found them difficult to implement successfully because of the short timeline with quarters. Final projects were offered for two quarters with mixed results in terms of project quality. To provide enough time, they were started before lectures finished, but that meant that student groups focused only on topics from the first half of the course. After the success of design writeups at UCSD, the most recent Northwestern offering switched to that format with good results.</a:t>
            </a:r>
          </a:p>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21</a:t>
            </a:fld>
            <a:endParaRPr lang="en-US"/>
          </a:p>
        </p:txBody>
      </p:sp>
    </p:spTree>
    <p:extLst>
      <p:ext uri="{BB962C8B-B14F-4D97-AF65-F5344CB8AC3E}">
        <p14:creationId xmlns:p14="http://schemas.microsoft.com/office/powerpoint/2010/main" val="23548372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chemeClr val="accent2"/>
                </a:solidFill>
              </a:rPr>
              <a:t>“The final project was also interesting, really applicable to what engineers have to go through balancing different constraints, cost analysis, looking up documentation etc.” (Northwestern).</a:t>
            </a:r>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22</a:t>
            </a:fld>
            <a:endParaRPr lang="en-US"/>
          </a:p>
        </p:txBody>
      </p:sp>
    </p:spTree>
    <p:extLst>
      <p:ext uri="{BB962C8B-B14F-4D97-AF65-F5344CB8AC3E}">
        <p14:creationId xmlns:p14="http://schemas.microsoft.com/office/powerpoint/2010/main" val="22614936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23</a:t>
            </a:fld>
            <a:endParaRPr lang="en-US"/>
          </a:p>
        </p:txBody>
      </p:sp>
    </p:spTree>
    <p:extLst>
      <p:ext uri="{BB962C8B-B14F-4D97-AF65-F5344CB8AC3E}">
        <p14:creationId xmlns:p14="http://schemas.microsoft.com/office/powerpoint/2010/main" val="11254699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27</a:t>
            </a:fld>
            <a:endParaRPr lang="en-US"/>
          </a:p>
        </p:txBody>
      </p:sp>
    </p:spTree>
    <p:extLst>
      <p:ext uri="{BB962C8B-B14F-4D97-AF65-F5344CB8AC3E}">
        <p14:creationId xmlns:p14="http://schemas.microsoft.com/office/powerpoint/2010/main" val="34510205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28</a:t>
            </a:fld>
            <a:endParaRPr lang="en-US"/>
          </a:p>
        </p:txBody>
      </p:sp>
    </p:spTree>
    <p:extLst>
      <p:ext uri="{BB962C8B-B14F-4D97-AF65-F5344CB8AC3E}">
        <p14:creationId xmlns:p14="http://schemas.microsoft.com/office/powerpoint/2010/main" val="2100882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IoT devices becoming pervasive in our everyday lives</a:t>
            </a:r>
          </a:p>
          <a:p>
            <a:endParaRPr lang="en-US" dirty="0"/>
          </a:p>
          <a:p>
            <a:r>
              <a:rPr lang="en-US" dirty="0"/>
              <a:t>AI prompt: a billboard ad showing "Now Hiring: IoT Engineers" showing a woman with a raspberry pi</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1: </a:t>
            </a:r>
            <a:r>
              <a:rPr lang="en-US" sz="1200" kern="1200" dirty="0">
                <a:solidFill>
                  <a:schemeClr val="tx1"/>
                </a:solidFill>
                <a:effectLst/>
                <a:latin typeface="+mn-lt"/>
                <a:ea typeface="+mn-ea"/>
                <a:cs typeface="+mn-cs"/>
              </a:rPr>
              <a:t>https://</a:t>
            </a:r>
            <a:r>
              <a:rPr lang="en-US" sz="1200" kern="1200" dirty="0" err="1">
                <a:solidFill>
                  <a:schemeClr val="tx1"/>
                </a:solidFill>
                <a:effectLst/>
                <a:latin typeface="+mn-lt"/>
                <a:ea typeface="+mn-ea"/>
                <a:cs typeface="+mn-cs"/>
              </a:rPr>
              <a:t>iot-analytics.com</a:t>
            </a:r>
            <a:r>
              <a:rPr lang="en-US" sz="1200" kern="1200" dirty="0">
                <a:solidFill>
                  <a:schemeClr val="tx1"/>
                </a:solidFill>
                <a:effectLst/>
                <a:latin typeface="+mn-lt"/>
                <a:ea typeface="+mn-ea"/>
                <a:cs typeface="+mn-cs"/>
              </a:rPr>
              <a:t>/number- connected-</a:t>
            </a:r>
            <a:r>
              <a:rPr lang="en-US" sz="1200" kern="1200" dirty="0" err="1">
                <a:solidFill>
                  <a:schemeClr val="tx1"/>
                </a:solidFill>
                <a:effectLst/>
                <a:latin typeface="+mn-lt"/>
                <a:ea typeface="+mn-ea"/>
                <a:cs typeface="+mn-cs"/>
              </a:rPr>
              <a:t>iot</a:t>
            </a:r>
            <a:r>
              <a:rPr lang="en-US" sz="1200" kern="1200" dirty="0">
                <a:solidFill>
                  <a:schemeClr val="tx1"/>
                </a:solidFill>
                <a:effectLst/>
                <a:latin typeface="+mn-lt"/>
                <a:ea typeface="+mn-ea"/>
                <a:cs typeface="+mn-cs"/>
              </a:rPr>
              <a:t>-devices </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4</a:t>
            </a:fld>
            <a:endParaRPr lang="en-US"/>
          </a:p>
        </p:txBody>
      </p:sp>
    </p:spTree>
    <p:extLst>
      <p:ext uri="{BB962C8B-B14F-4D97-AF65-F5344CB8AC3E}">
        <p14:creationId xmlns:p14="http://schemas.microsoft.com/office/powerpoint/2010/main" val="466104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Requires a new cohort of trained engineers with the knowledge and experience to work across multiple (lower) layers of the computing stack</a:t>
            </a:r>
          </a:p>
          <a:p>
            <a:endParaRPr lang="en-US" dirty="0"/>
          </a:p>
          <a:p>
            <a:r>
              <a:rPr lang="en-US" dirty="0"/>
              <a:t>Whereas other computing platforms have robust abstractions with stricter layer boundaries, the low-resource nature of IoT devices necessitates thinner abstractions and a tighter coupling between layers. </a:t>
            </a:r>
          </a:p>
          <a:p>
            <a:r>
              <a:rPr lang="en-US" dirty="0"/>
              <a:t>For IoT engineers to be successful, they need training and practice working with the software and hardware details, and constraints, of IoT-class computers. </a:t>
            </a:r>
          </a:p>
          <a:p>
            <a:endParaRPr lang="en-US" dirty="0"/>
          </a:p>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5</a:t>
            </a:fld>
            <a:endParaRPr lang="en-US"/>
          </a:p>
        </p:txBody>
      </p:sp>
    </p:spTree>
    <p:extLst>
      <p:ext uri="{BB962C8B-B14F-4D97-AF65-F5344CB8AC3E}">
        <p14:creationId xmlns:p14="http://schemas.microsoft.com/office/powerpoint/2010/main" val="32905366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Requires a new cohort of trained engineers with the knowledge and experience to work across multiple (lower) layers of the computing stack</a:t>
            </a:r>
          </a:p>
          <a:p>
            <a:endParaRPr lang="en-US" dirty="0"/>
          </a:p>
          <a:p>
            <a:r>
              <a:rPr lang="en-US" dirty="0"/>
              <a:t>Whereas other computing platforms have robust abstractions with stricter layer boundaries, the low-resource nature of IoT devices necessitates thinner abstractions and a tighter coupling between layers. </a:t>
            </a:r>
          </a:p>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6</a:t>
            </a:fld>
            <a:endParaRPr lang="en-US"/>
          </a:p>
        </p:txBody>
      </p:sp>
    </p:spTree>
    <p:extLst>
      <p:ext uri="{BB962C8B-B14F-4D97-AF65-F5344CB8AC3E}">
        <p14:creationId xmlns:p14="http://schemas.microsoft.com/office/powerpoint/2010/main" val="8906638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BLE, </a:t>
            </a:r>
            <a:r>
              <a:rPr lang="en-US" dirty="0" err="1"/>
              <a:t>LoRa</a:t>
            </a:r>
            <a:r>
              <a:rPr lang="en-US" dirty="0"/>
              <a:t>, WiFi</a:t>
            </a:r>
          </a:p>
        </p:txBody>
      </p:sp>
      <p:sp>
        <p:nvSpPr>
          <p:cNvPr id="4" name="Slide Number Placeholder 3"/>
          <p:cNvSpPr>
            <a:spLocks noGrp="1"/>
          </p:cNvSpPr>
          <p:nvPr>
            <p:ph type="sldNum" sz="quarter" idx="5"/>
          </p:nvPr>
        </p:nvSpPr>
        <p:spPr/>
        <p:txBody>
          <a:bodyPr/>
          <a:lstStyle/>
          <a:p>
            <a:fld id="{4F814B1D-817D-E745-BE97-AE0BEE62E185}" type="slidenum">
              <a:rPr lang="en-US" smtClean="0"/>
              <a:t>7</a:t>
            </a:fld>
            <a:endParaRPr lang="en-US"/>
          </a:p>
        </p:txBody>
      </p:sp>
    </p:spTree>
    <p:extLst>
      <p:ext uri="{BB962C8B-B14F-4D97-AF65-F5344CB8AC3E}">
        <p14:creationId xmlns:p14="http://schemas.microsoft.com/office/powerpoint/2010/main" val="2754747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Emphasize medium access control (MAC) layer and network topologies to highlight strengths and weaknesses of wireless IoT protocols such as Bluetooth Low Energy, </a:t>
            </a:r>
            <a:r>
              <a:rPr lang="en-US" dirty="0" err="1"/>
              <a:t>LoRa</a:t>
            </a:r>
            <a:r>
              <a:rPr lang="en-US" dirty="0"/>
              <a:t>, and Thread</a:t>
            </a:r>
          </a:p>
          <a:p>
            <a:endParaRPr lang="en-US" dirty="0"/>
          </a:p>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10</a:t>
            </a:fld>
            <a:endParaRPr lang="en-US"/>
          </a:p>
        </p:txBody>
      </p:sp>
    </p:spTree>
    <p:extLst>
      <p:ext uri="{BB962C8B-B14F-4D97-AF65-F5344CB8AC3E}">
        <p14:creationId xmlns:p14="http://schemas.microsoft.com/office/powerpoint/2010/main" val="31575813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11</a:t>
            </a:fld>
            <a:endParaRPr lang="en-US"/>
          </a:p>
        </p:txBody>
      </p:sp>
    </p:spTree>
    <p:extLst>
      <p:ext uri="{BB962C8B-B14F-4D97-AF65-F5344CB8AC3E}">
        <p14:creationId xmlns:p14="http://schemas.microsoft.com/office/powerpoint/2010/main" val="976429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students working on actual hardware that people work on in the industry: awesome part of the course!</a:t>
            </a:r>
          </a:p>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12</a:t>
            </a:fld>
            <a:endParaRPr lang="en-US"/>
          </a:p>
        </p:txBody>
      </p:sp>
    </p:spTree>
    <p:extLst>
      <p:ext uri="{BB962C8B-B14F-4D97-AF65-F5344CB8AC3E}">
        <p14:creationId xmlns:p14="http://schemas.microsoft.com/office/powerpoint/2010/main" val="796142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F814B1D-817D-E745-BE97-AE0BEE62E185}" type="slidenum">
              <a:rPr lang="en-US" smtClean="0"/>
              <a:t>14</a:t>
            </a:fld>
            <a:endParaRPr lang="en-US"/>
          </a:p>
        </p:txBody>
      </p:sp>
    </p:spTree>
    <p:extLst>
      <p:ext uri="{BB962C8B-B14F-4D97-AF65-F5344CB8AC3E}">
        <p14:creationId xmlns:p14="http://schemas.microsoft.com/office/powerpoint/2010/main" val="7204907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472DF-D71F-6240-8AE2-FD27911E9F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7487B77-9FA9-2646-998D-87D35BE77E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BCD3423-1B3D-4045-8F37-181459468EC2}"/>
              </a:ext>
            </a:extLst>
          </p:cNvPr>
          <p:cNvSpPr>
            <a:spLocks noGrp="1"/>
          </p:cNvSpPr>
          <p:nvPr>
            <p:ph type="dt" sz="half" idx="10"/>
          </p:nvPr>
        </p:nvSpPr>
        <p:spPr/>
        <p:txBody>
          <a:bodyPr/>
          <a:lstStyle/>
          <a:p>
            <a:fld id="{C770B18B-F01F-894B-99D3-48CDD864AC5A}" type="datetime1">
              <a:rPr lang="en-US" smtClean="0"/>
              <a:t>4/24/24</a:t>
            </a:fld>
            <a:endParaRPr lang="en-US"/>
          </a:p>
        </p:txBody>
      </p:sp>
      <p:sp>
        <p:nvSpPr>
          <p:cNvPr id="6" name="Slide Number Placeholder 5">
            <a:extLst>
              <a:ext uri="{FF2B5EF4-FFF2-40B4-BE49-F238E27FC236}">
                <a16:creationId xmlns:a16="http://schemas.microsoft.com/office/drawing/2014/main" id="{0796DB6A-774B-5847-8FE0-400456A4F0D8}"/>
              </a:ext>
            </a:extLst>
          </p:cNvPr>
          <p:cNvSpPr>
            <a:spLocks noGrp="1"/>
          </p:cNvSpPr>
          <p:nvPr>
            <p:ph type="sldNum" sz="quarter" idx="12"/>
          </p:nvPr>
        </p:nvSpPr>
        <p:spPr/>
        <p:txBody>
          <a:bodyPr/>
          <a:lstStyle/>
          <a:p>
            <a:fld id="{57E33C6C-E700-E440-B326-DFF807C094A4}" type="slidenum">
              <a:rPr lang="en-US" smtClean="0"/>
              <a:t>‹#›</a:t>
            </a:fld>
            <a:endParaRPr lang="en-US"/>
          </a:p>
        </p:txBody>
      </p:sp>
    </p:spTree>
    <p:extLst>
      <p:ext uri="{BB962C8B-B14F-4D97-AF65-F5344CB8AC3E}">
        <p14:creationId xmlns:p14="http://schemas.microsoft.com/office/powerpoint/2010/main" val="3822958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57AC0-F037-0E4E-B86C-46302C6A7F1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30EBF7F-ECC3-0A41-A283-D72A71CA87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23597C-FB5A-5B44-8B70-453439441322}"/>
              </a:ext>
            </a:extLst>
          </p:cNvPr>
          <p:cNvSpPr>
            <a:spLocks noGrp="1"/>
          </p:cNvSpPr>
          <p:nvPr>
            <p:ph type="dt" sz="half" idx="10"/>
          </p:nvPr>
        </p:nvSpPr>
        <p:spPr/>
        <p:txBody>
          <a:bodyPr/>
          <a:lstStyle/>
          <a:p>
            <a:fld id="{7BC606F7-83A9-B94C-90A2-0532FCBEDE3E}" type="datetime1">
              <a:rPr lang="en-US" smtClean="0"/>
              <a:t>4/24/24</a:t>
            </a:fld>
            <a:endParaRPr lang="en-US"/>
          </a:p>
        </p:txBody>
      </p:sp>
      <p:sp>
        <p:nvSpPr>
          <p:cNvPr id="5" name="Footer Placeholder 4">
            <a:extLst>
              <a:ext uri="{FF2B5EF4-FFF2-40B4-BE49-F238E27FC236}">
                <a16:creationId xmlns:a16="http://schemas.microsoft.com/office/drawing/2014/main" id="{D816C5CF-29AE-3D46-A598-694868402ACB}"/>
              </a:ext>
            </a:extLst>
          </p:cNvPr>
          <p:cNvSpPr>
            <a:spLocks noGrp="1"/>
          </p:cNvSpPr>
          <p:nvPr>
            <p:ph type="ftr" sz="quarter" idx="11"/>
          </p:nvPr>
        </p:nvSpPr>
        <p:spPr>
          <a:xfrm>
            <a:off x="4038600" y="6356350"/>
            <a:ext cx="4114800" cy="365125"/>
          </a:xfrm>
          <a:prstGeom prst="rect">
            <a:avLst/>
          </a:prstGeom>
        </p:spPr>
        <p:txBody>
          <a:bodyPr/>
          <a:lstStyle/>
          <a:p>
            <a:r>
              <a:rPr lang="en-US"/>
              <a:t>Questions? slido.com #5567 520</a:t>
            </a:r>
          </a:p>
        </p:txBody>
      </p:sp>
      <p:sp>
        <p:nvSpPr>
          <p:cNvPr id="6" name="Slide Number Placeholder 5">
            <a:extLst>
              <a:ext uri="{FF2B5EF4-FFF2-40B4-BE49-F238E27FC236}">
                <a16:creationId xmlns:a16="http://schemas.microsoft.com/office/drawing/2014/main" id="{72DF3504-3A0A-9547-8122-9F244F45EE73}"/>
              </a:ext>
            </a:extLst>
          </p:cNvPr>
          <p:cNvSpPr>
            <a:spLocks noGrp="1"/>
          </p:cNvSpPr>
          <p:nvPr>
            <p:ph type="sldNum" sz="quarter" idx="12"/>
          </p:nvPr>
        </p:nvSpPr>
        <p:spPr/>
        <p:txBody>
          <a:bodyPr/>
          <a:lstStyle/>
          <a:p>
            <a:fld id="{57E33C6C-E700-E440-B326-DFF807C094A4}" type="slidenum">
              <a:rPr lang="en-US" smtClean="0"/>
              <a:t>‹#›</a:t>
            </a:fld>
            <a:endParaRPr lang="en-US"/>
          </a:p>
        </p:txBody>
      </p:sp>
    </p:spTree>
    <p:extLst>
      <p:ext uri="{BB962C8B-B14F-4D97-AF65-F5344CB8AC3E}">
        <p14:creationId xmlns:p14="http://schemas.microsoft.com/office/powerpoint/2010/main" val="20236947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1104EF3-175F-7D45-8106-0CD07E4CC4D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FA1AF1A-BCCB-7B42-AA43-31705A209D7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6AEABC-2455-C444-A5A5-EA15799BB307}"/>
              </a:ext>
            </a:extLst>
          </p:cNvPr>
          <p:cNvSpPr>
            <a:spLocks noGrp="1"/>
          </p:cNvSpPr>
          <p:nvPr>
            <p:ph type="dt" sz="half" idx="10"/>
          </p:nvPr>
        </p:nvSpPr>
        <p:spPr/>
        <p:txBody>
          <a:bodyPr/>
          <a:lstStyle/>
          <a:p>
            <a:fld id="{149045AC-D76F-0E4F-8CEA-FDAAC493BCCA}" type="datetime1">
              <a:rPr lang="en-US" smtClean="0"/>
              <a:t>4/24/24</a:t>
            </a:fld>
            <a:endParaRPr lang="en-US"/>
          </a:p>
        </p:txBody>
      </p:sp>
      <p:sp>
        <p:nvSpPr>
          <p:cNvPr id="5" name="Footer Placeholder 4">
            <a:extLst>
              <a:ext uri="{FF2B5EF4-FFF2-40B4-BE49-F238E27FC236}">
                <a16:creationId xmlns:a16="http://schemas.microsoft.com/office/drawing/2014/main" id="{9946ABCC-C510-0249-A945-B03282B3A17B}"/>
              </a:ext>
            </a:extLst>
          </p:cNvPr>
          <p:cNvSpPr>
            <a:spLocks noGrp="1"/>
          </p:cNvSpPr>
          <p:nvPr>
            <p:ph type="ftr" sz="quarter" idx="11"/>
          </p:nvPr>
        </p:nvSpPr>
        <p:spPr>
          <a:xfrm>
            <a:off x="4038600" y="6356350"/>
            <a:ext cx="4114800" cy="365125"/>
          </a:xfrm>
          <a:prstGeom prst="rect">
            <a:avLst/>
          </a:prstGeom>
        </p:spPr>
        <p:txBody>
          <a:bodyPr/>
          <a:lstStyle/>
          <a:p>
            <a:r>
              <a:rPr lang="en-US"/>
              <a:t>Questions? slido.com #5567 520</a:t>
            </a:r>
          </a:p>
        </p:txBody>
      </p:sp>
      <p:sp>
        <p:nvSpPr>
          <p:cNvPr id="6" name="Slide Number Placeholder 5">
            <a:extLst>
              <a:ext uri="{FF2B5EF4-FFF2-40B4-BE49-F238E27FC236}">
                <a16:creationId xmlns:a16="http://schemas.microsoft.com/office/drawing/2014/main" id="{2D79BF50-0A50-EA41-B90F-BB85E7314185}"/>
              </a:ext>
            </a:extLst>
          </p:cNvPr>
          <p:cNvSpPr>
            <a:spLocks noGrp="1"/>
          </p:cNvSpPr>
          <p:nvPr>
            <p:ph type="sldNum" sz="quarter" idx="12"/>
          </p:nvPr>
        </p:nvSpPr>
        <p:spPr/>
        <p:txBody>
          <a:bodyPr/>
          <a:lstStyle/>
          <a:p>
            <a:fld id="{57E33C6C-E700-E440-B326-DFF807C094A4}" type="slidenum">
              <a:rPr lang="en-US" smtClean="0"/>
              <a:t>‹#›</a:t>
            </a:fld>
            <a:endParaRPr lang="en-US"/>
          </a:p>
        </p:txBody>
      </p:sp>
    </p:spTree>
    <p:extLst>
      <p:ext uri="{BB962C8B-B14F-4D97-AF65-F5344CB8AC3E}">
        <p14:creationId xmlns:p14="http://schemas.microsoft.com/office/powerpoint/2010/main" val="2954423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39904C-E03A-C24A-A729-8256EFE31D2A}"/>
              </a:ext>
            </a:extLst>
          </p:cNvPr>
          <p:cNvSpPr>
            <a:spLocks noGrp="1"/>
          </p:cNvSpPr>
          <p:nvPr>
            <p:ph type="title"/>
          </p:nvPr>
        </p:nvSpPr>
        <p:spPr>
          <a:xfrm>
            <a:off x="0" y="0"/>
            <a:ext cx="12192000" cy="1325563"/>
          </a:xfrm>
        </p:spPr>
        <p:txBody>
          <a:bodyPr/>
          <a:lstStyle>
            <a:lvl1pPr algn="ctr">
              <a:defRPr>
                <a:solidFill>
                  <a:srgbClr val="002060"/>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1C6FCBE-42E4-1F49-8C79-47DD67D190FA}"/>
              </a:ext>
            </a:extLst>
          </p:cNvPr>
          <p:cNvSpPr>
            <a:spLocks noGrp="1"/>
          </p:cNvSpPr>
          <p:nvPr>
            <p:ph idx="1"/>
          </p:nvPr>
        </p:nvSpPr>
        <p:spPr>
          <a:xfrm>
            <a:off x="838200" y="1325562"/>
            <a:ext cx="10515600" cy="50307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3BFA8A-E99D-B341-919E-DEC56F0566E0}"/>
              </a:ext>
            </a:extLst>
          </p:cNvPr>
          <p:cNvSpPr>
            <a:spLocks noGrp="1"/>
          </p:cNvSpPr>
          <p:nvPr>
            <p:ph type="dt" sz="half" idx="10"/>
          </p:nvPr>
        </p:nvSpPr>
        <p:spPr/>
        <p:txBody>
          <a:bodyPr/>
          <a:lstStyle/>
          <a:p>
            <a:fld id="{86D4012F-56A5-1145-8700-6FF34FE9CF98}" type="datetime1">
              <a:rPr lang="en-US" smtClean="0"/>
              <a:t>4/24/24</a:t>
            </a:fld>
            <a:endParaRPr lang="en-US"/>
          </a:p>
        </p:txBody>
      </p:sp>
      <p:sp>
        <p:nvSpPr>
          <p:cNvPr id="6" name="Slide Number Placeholder 5">
            <a:extLst>
              <a:ext uri="{FF2B5EF4-FFF2-40B4-BE49-F238E27FC236}">
                <a16:creationId xmlns:a16="http://schemas.microsoft.com/office/drawing/2014/main" id="{22A25DD2-46BF-EA40-86FC-05F680AB0FDB}"/>
              </a:ext>
            </a:extLst>
          </p:cNvPr>
          <p:cNvSpPr>
            <a:spLocks noGrp="1"/>
          </p:cNvSpPr>
          <p:nvPr>
            <p:ph type="sldNum" sz="quarter" idx="12"/>
          </p:nvPr>
        </p:nvSpPr>
        <p:spPr/>
        <p:txBody>
          <a:bodyPr/>
          <a:lstStyle/>
          <a:p>
            <a:fld id="{57E33C6C-E700-E440-B326-DFF807C094A4}" type="slidenum">
              <a:rPr lang="en-US" smtClean="0"/>
              <a:t>‹#›</a:t>
            </a:fld>
            <a:endParaRPr lang="en-US"/>
          </a:p>
        </p:txBody>
      </p:sp>
    </p:spTree>
    <p:extLst>
      <p:ext uri="{BB962C8B-B14F-4D97-AF65-F5344CB8AC3E}">
        <p14:creationId xmlns:p14="http://schemas.microsoft.com/office/powerpoint/2010/main" val="1481205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E9432-25A5-2E4A-BC09-053B6394122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22B20E9-3434-EB46-87BA-F9E0886333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29B4C59-0E69-464D-9C0D-56D517E76A37}"/>
              </a:ext>
            </a:extLst>
          </p:cNvPr>
          <p:cNvSpPr>
            <a:spLocks noGrp="1"/>
          </p:cNvSpPr>
          <p:nvPr>
            <p:ph type="dt" sz="half" idx="10"/>
          </p:nvPr>
        </p:nvSpPr>
        <p:spPr/>
        <p:txBody>
          <a:bodyPr/>
          <a:lstStyle/>
          <a:p>
            <a:fld id="{81EF6AAB-FD89-124C-B978-D7EEB5EEA5CC}" type="datetime1">
              <a:rPr lang="en-US" smtClean="0"/>
              <a:t>4/24/24</a:t>
            </a:fld>
            <a:endParaRPr lang="en-US"/>
          </a:p>
        </p:txBody>
      </p:sp>
      <p:sp>
        <p:nvSpPr>
          <p:cNvPr id="6" name="Slide Number Placeholder 5">
            <a:extLst>
              <a:ext uri="{FF2B5EF4-FFF2-40B4-BE49-F238E27FC236}">
                <a16:creationId xmlns:a16="http://schemas.microsoft.com/office/drawing/2014/main" id="{C6B72E3F-7650-934E-8AE2-2E19B67BC1BB}"/>
              </a:ext>
            </a:extLst>
          </p:cNvPr>
          <p:cNvSpPr>
            <a:spLocks noGrp="1"/>
          </p:cNvSpPr>
          <p:nvPr>
            <p:ph type="sldNum" sz="quarter" idx="12"/>
          </p:nvPr>
        </p:nvSpPr>
        <p:spPr/>
        <p:txBody>
          <a:bodyPr/>
          <a:lstStyle/>
          <a:p>
            <a:fld id="{57E33C6C-E700-E440-B326-DFF807C094A4}" type="slidenum">
              <a:rPr lang="en-US" smtClean="0"/>
              <a:t>‹#›</a:t>
            </a:fld>
            <a:endParaRPr lang="en-US"/>
          </a:p>
        </p:txBody>
      </p:sp>
    </p:spTree>
    <p:extLst>
      <p:ext uri="{BB962C8B-B14F-4D97-AF65-F5344CB8AC3E}">
        <p14:creationId xmlns:p14="http://schemas.microsoft.com/office/powerpoint/2010/main" val="39849568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B9D34-28A3-6A45-850B-5E7E4DCE31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AFC9FE-A0E9-6644-89E3-68F1BD8F0F1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67290C-B6E5-6A49-BD0A-1B3B77D83D3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F58C40EA-1485-6B43-B3EA-8A53970E747F}"/>
              </a:ext>
            </a:extLst>
          </p:cNvPr>
          <p:cNvSpPr>
            <a:spLocks noGrp="1"/>
          </p:cNvSpPr>
          <p:nvPr>
            <p:ph type="dt" sz="half" idx="10"/>
          </p:nvPr>
        </p:nvSpPr>
        <p:spPr/>
        <p:txBody>
          <a:bodyPr/>
          <a:lstStyle/>
          <a:p>
            <a:fld id="{2FF25FDC-31E2-4B47-AA8D-ACFBC085AD86}" type="datetime1">
              <a:rPr lang="en-US" smtClean="0"/>
              <a:t>4/24/24</a:t>
            </a:fld>
            <a:endParaRPr lang="en-US"/>
          </a:p>
        </p:txBody>
      </p:sp>
      <p:sp>
        <p:nvSpPr>
          <p:cNvPr id="10" name="Slide Number Placeholder 9">
            <a:extLst>
              <a:ext uri="{FF2B5EF4-FFF2-40B4-BE49-F238E27FC236}">
                <a16:creationId xmlns:a16="http://schemas.microsoft.com/office/drawing/2014/main" id="{C3530095-0ABA-7445-B2D6-5A5F3170A64A}"/>
              </a:ext>
            </a:extLst>
          </p:cNvPr>
          <p:cNvSpPr>
            <a:spLocks noGrp="1"/>
          </p:cNvSpPr>
          <p:nvPr>
            <p:ph type="sldNum" sz="quarter" idx="12"/>
          </p:nvPr>
        </p:nvSpPr>
        <p:spPr/>
        <p:txBody>
          <a:bodyPr/>
          <a:lstStyle/>
          <a:p>
            <a:fld id="{57E33C6C-E700-E440-B326-DFF807C094A4}" type="slidenum">
              <a:rPr lang="en-US" smtClean="0"/>
              <a:t>‹#›</a:t>
            </a:fld>
            <a:endParaRPr lang="en-US"/>
          </a:p>
        </p:txBody>
      </p:sp>
    </p:spTree>
    <p:extLst>
      <p:ext uri="{BB962C8B-B14F-4D97-AF65-F5344CB8AC3E}">
        <p14:creationId xmlns:p14="http://schemas.microsoft.com/office/powerpoint/2010/main" val="19531966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7DBE1-6490-9340-93B5-5AF7E2B3843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39927D-01D5-BA47-86BB-C7FBAE2E84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E93750F-8D4C-CA41-AF99-403E6B091C7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962FF66-34CD-E040-BADD-08F3B207394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5B45D13-4184-3242-82EE-D4EAC1AF1F2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FFB0249-13DE-AF47-B643-D1605E5DF4F9}"/>
              </a:ext>
            </a:extLst>
          </p:cNvPr>
          <p:cNvSpPr>
            <a:spLocks noGrp="1"/>
          </p:cNvSpPr>
          <p:nvPr>
            <p:ph type="dt" sz="half" idx="10"/>
          </p:nvPr>
        </p:nvSpPr>
        <p:spPr/>
        <p:txBody>
          <a:bodyPr/>
          <a:lstStyle/>
          <a:p>
            <a:fld id="{D7138598-E9D5-AF42-A144-FF4C53DD444B}" type="datetime1">
              <a:rPr lang="en-US" smtClean="0"/>
              <a:t>4/24/24</a:t>
            </a:fld>
            <a:endParaRPr lang="en-US"/>
          </a:p>
        </p:txBody>
      </p:sp>
      <p:sp>
        <p:nvSpPr>
          <p:cNvPr id="9" name="Slide Number Placeholder 8">
            <a:extLst>
              <a:ext uri="{FF2B5EF4-FFF2-40B4-BE49-F238E27FC236}">
                <a16:creationId xmlns:a16="http://schemas.microsoft.com/office/drawing/2014/main" id="{A77B2E42-A387-0143-A588-D70BE549CE4F}"/>
              </a:ext>
            </a:extLst>
          </p:cNvPr>
          <p:cNvSpPr>
            <a:spLocks noGrp="1"/>
          </p:cNvSpPr>
          <p:nvPr>
            <p:ph type="sldNum" sz="quarter" idx="12"/>
          </p:nvPr>
        </p:nvSpPr>
        <p:spPr/>
        <p:txBody>
          <a:bodyPr/>
          <a:lstStyle/>
          <a:p>
            <a:fld id="{57E33C6C-E700-E440-B326-DFF807C094A4}" type="slidenum">
              <a:rPr lang="en-US" smtClean="0"/>
              <a:t>‹#›</a:t>
            </a:fld>
            <a:endParaRPr lang="en-US"/>
          </a:p>
        </p:txBody>
      </p:sp>
    </p:spTree>
    <p:extLst>
      <p:ext uri="{BB962C8B-B14F-4D97-AF65-F5344CB8AC3E}">
        <p14:creationId xmlns:p14="http://schemas.microsoft.com/office/powerpoint/2010/main" val="1910259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859A9-1021-C749-BD9F-9E3C29064921}"/>
              </a:ext>
            </a:extLst>
          </p:cNvPr>
          <p:cNvSpPr>
            <a:spLocks noGrp="1"/>
          </p:cNvSpPr>
          <p:nvPr>
            <p:ph type="title"/>
          </p:nvPr>
        </p:nvSpPr>
        <p:spPr>
          <a:xfrm>
            <a:off x="0" y="0"/>
            <a:ext cx="12192000" cy="1325563"/>
          </a:xfrm>
        </p:spPr>
        <p:txBody>
          <a:bodyPr/>
          <a:lstStyle>
            <a:lvl1pPr algn="ctr">
              <a:defRPr>
                <a:solidFill>
                  <a:srgbClr val="002060"/>
                </a:solidFill>
              </a:defRPr>
            </a:lvl1pPr>
          </a:lstStyle>
          <a:p>
            <a:r>
              <a:rPr lang="en-US" dirty="0"/>
              <a:t>Click to edit Master title style</a:t>
            </a:r>
          </a:p>
        </p:txBody>
      </p:sp>
      <p:sp>
        <p:nvSpPr>
          <p:cNvPr id="3" name="Date Placeholder 2">
            <a:extLst>
              <a:ext uri="{FF2B5EF4-FFF2-40B4-BE49-F238E27FC236}">
                <a16:creationId xmlns:a16="http://schemas.microsoft.com/office/drawing/2014/main" id="{2F843EE7-9926-5040-AFC0-BDFB505A8A0C}"/>
              </a:ext>
            </a:extLst>
          </p:cNvPr>
          <p:cNvSpPr>
            <a:spLocks noGrp="1"/>
          </p:cNvSpPr>
          <p:nvPr>
            <p:ph type="dt" sz="half" idx="10"/>
          </p:nvPr>
        </p:nvSpPr>
        <p:spPr/>
        <p:txBody>
          <a:bodyPr/>
          <a:lstStyle/>
          <a:p>
            <a:fld id="{C1B87284-7995-3343-B038-577BC07B20CD}" type="datetime1">
              <a:rPr lang="en-US" smtClean="0"/>
              <a:t>4/24/24</a:t>
            </a:fld>
            <a:endParaRPr lang="en-US"/>
          </a:p>
        </p:txBody>
      </p:sp>
      <p:sp>
        <p:nvSpPr>
          <p:cNvPr id="5" name="Slide Number Placeholder 4">
            <a:extLst>
              <a:ext uri="{FF2B5EF4-FFF2-40B4-BE49-F238E27FC236}">
                <a16:creationId xmlns:a16="http://schemas.microsoft.com/office/drawing/2014/main" id="{8A9CCEB8-CFBC-2343-A42B-8C47F5854FBD}"/>
              </a:ext>
            </a:extLst>
          </p:cNvPr>
          <p:cNvSpPr>
            <a:spLocks noGrp="1"/>
          </p:cNvSpPr>
          <p:nvPr>
            <p:ph type="sldNum" sz="quarter" idx="12"/>
          </p:nvPr>
        </p:nvSpPr>
        <p:spPr/>
        <p:txBody>
          <a:bodyPr/>
          <a:lstStyle/>
          <a:p>
            <a:fld id="{57E33C6C-E700-E440-B326-DFF807C094A4}" type="slidenum">
              <a:rPr lang="en-US" smtClean="0"/>
              <a:t>‹#›</a:t>
            </a:fld>
            <a:endParaRPr lang="en-US"/>
          </a:p>
        </p:txBody>
      </p:sp>
    </p:spTree>
    <p:extLst>
      <p:ext uri="{BB962C8B-B14F-4D97-AF65-F5344CB8AC3E}">
        <p14:creationId xmlns:p14="http://schemas.microsoft.com/office/powerpoint/2010/main" val="1814795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9FEDB9-6D68-F143-BC37-802688FDA580}"/>
              </a:ext>
            </a:extLst>
          </p:cNvPr>
          <p:cNvSpPr>
            <a:spLocks noGrp="1"/>
          </p:cNvSpPr>
          <p:nvPr>
            <p:ph type="dt" sz="half" idx="10"/>
          </p:nvPr>
        </p:nvSpPr>
        <p:spPr/>
        <p:txBody>
          <a:bodyPr/>
          <a:lstStyle/>
          <a:p>
            <a:fld id="{077344E9-EC6D-E642-B9E5-E1E5B96F0540}" type="datetime1">
              <a:rPr lang="en-US" smtClean="0"/>
              <a:t>4/24/24</a:t>
            </a:fld>
            <a:endParaRPr lang="en-US"/>
          </a:p>
        </p:txBody>
      </p:sp>
      <p:sp>
        <p:nvSpPr>
          <p:cNvPr id="3" name="Footer Placeholder 2">
            <a:extLst>
              <a:ext uri="{FF2B5EF4-FFF2-40B4-BE49-F238E27FC236}">
                <a16:creationId xmlns:a16="http://schemas.microsoft.com/office/drawing/2014/main" id="{9D636BA0-0AF7-764A-9B58-EF9E18E9EA2D}"/>
              </a:ext>
            </a:extLst>
          </p:cNvPr>
          <p:cNvSpPr>
            <a:spLocks noGrp="1"/>
          </p:cNvSpPr>
          <p:nvPr>
            <p:ph type="ftr" sz="quarter" idx="11"/>
          </p:nvPr>
        </p:nvSpPr>
        <p:spPr>
          <a:xfrm>
            <a:off x="4038600" y="6356350"/>
            <a:ext cx="4114800" cy="365125"/>
          </a:xfrm>
          <a:prstGeom prst="rect">
            <a:avLst/>
          </a:prstGeom>
        </p:spPr>
        <p:txBody>
          <a:bodyPr/>
          <a:lstStyle/>
          <a:p>
            <a:r>
              <a:rPr lang="en-US"/>
              <a:t>Questions? slido.com #5567 520</a:t>
            </a:r>
          </a:p>
        </p:txBody>
      </p:sp>
      <p:sp>
        <p:nvSpPr>
          <p:cNvPr id="4" name="Slide Number Placeholder 3">
            <a:extLst>
              <a:ext uri="{FF2B5EF4-FFF2-40B4-BE49-F238E27FC236}">
                <a16:creationId xmlns:a16="http://schemas.microsoft.com/office/drawing/2014/main" id="{5134F5F3-913C-B248-ACB0-50BB82E3F07F}"/>
              </a:ext>
            </a:extLst>
          </p:cNvPr>
          <p:cNvSpPr>
            <a:spLocks noGrp="1"/>
          </p:cNvSpPr>
          <p:nvPr>
            <p:ph type="sldNum" sz="quarter" idx="12"/>
          </p:nvPr>
        </p:nvSpPr>
        <p:spPr/>
        <p:txBody>
          <a:bodyPr/>
          <a:lstStyle/>
          <a:p>
            <a:fld id="{57E33C6C-E700-E440-B326-DFF807C094A4}" type="slidenum">
              <a:rPr lang="en-US" smtClean="0"/>
              <a:t>‹#›</a:t>
            </a:fld>
            <a:endParaRPr lang="en-US"/>
          </a:p>
        </p:txBody>
      </p:sp>
    </p:spTree>
    <p:extLst>
      <p:ext uri="{BB962C8B-B14F-4D97-AF65-F5344CB8AC3E}">
        <p14:creationId xmlns:p14="http://schemas.microsoft.com/office/powerpoint/2010/main" val="25625523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E539D-BB82-8E47-A0F0-3AB25D3DDB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3DBC8CE-FAD2-0948-BDC9-5CCBBDDCEC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1F9F203-2C9F-4146-84BC-2247590E44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8574F2C-9117-604D-BB8B-3B92119D41DE}"/>
              </a:ext>
            </a:extLst>
          </p:cNvPr>
          <p:cNvSpPr>
            <a:spLocks noGrp="1"/>
          </p:cNvSpPr>
          <p:nvPr>
            <p:ph type="dt" sz="half" idx="10"/>
          </p:nvPr>
        </p:nvSpPr>
        <p:spPr/>
        <p:txBody>
          <a:bodyPr/>
          <a:lstStyle/>
          <a:p>
            <a:fld id="{80B03240-F081-F841-A019-8986DC26DA59}" type="datetime1">
              <a:rPr lang="en-US" smtClean="0"/>
              <a:t>4/24/24</a:t>
            </a:fld>
            <a:endParaRPr lang="en-US"/>
          </a:p>
        </p:txBody>
      </p:sp>
      <p:sp>
        <p:nvSpPr>
          <p:cNvPr id="6" name="Footer Placeholder 5">
            <a:extLst>
              <a:ext uri="{FF2B5EF4-FFF2-40B4-BE49-F238E27FC236}">
                <a16:creationId xmlns:a16="http://schemas.microsoft.com/office/drawing/2014/main" id="{5020A232-B710-444B-A9A5-7000897DDA0D}"/>
              </a:ext>
            </a:extLst>
          </p:cNvPr>
          <p:cNvSpPr>
            <a:spLocks noGrp="1"/>
          </p:cNvSpPr>
          <p:nvPr>
            <p:ph type="ftr" sz="quarter" idx="11"/>
          </p:nvPr>
        </p:nvSpPr>
        <p:spPr>
          <a:xfrm>
            <a:off x="4038600" y="6356350"/>
            <a:ext cx="4114800" cy="365125"/>
          </a:xfrm>
          <a:prstGeom prst="rect">
            <a:avLst/>
          </a:prstGeom>
        </p:spPr>
        <p:txBody>
          <a:bodyPr/>
          <a:lstStyle/>
          <a:p>
            <a:r>
              <a:rPr lang="en-US"/>
              <a:t>Questions? slido.com #5567 520</a:t>
            </a:r>
          </a:p>
        </p:txBody>
      </p:sp>
      <p:sp>
        <p:nvSpPr>
          <p:cNvPr id="7" name="Slide Number Placeholder 6">
            <a:extLst>
              <a:ext uri="{FF2B5EF4-FFF2-40B4-BE49-F238E27FC236}">
                <a16:creationId xmlns:a16="http://schemas.microsoft.com/office/drawing/2014/main" id="{36D8AB14-567C-D146-A9A2-6B3F96C07796}"/>
              </a:ext>
            </a:extLst>
          </p:cNvPr>
          <p:cNvSpPr>
            <a:spLocks noGrp="1"/>
          </p:cNvSpPr>
          <p:nvPr>
            <p:ph type="sldNum" sz="quarter" idx="12"/>
          </p:nvPr>
        </p:nvSpPr>
        <p:spPr/>
        <p:txBody>
          <a:bodyPr/>
          <a:lstStyle/>
          <a:p>
            <a:fld id="{57E33C6C-E700-E440-B326-DFF807C094A4}" type="slidenum">
              <a:rPr lang="en-US" smtClean="0"/>
              <a:t>‹#›</a:t>
            </a:fld>
            <a:endParaRPr lang="en-US"/>
          </a:p>
        </p:txBody>
      </p:sp>
    </p:spTree>
    <p:extLst>
      <p:ext uri="{BB962C8B-B14F-4D97-AF65-F5344CB8AC3E}">
        <p14:creationId xmlns:p14="http://schemas.microsoft.com/office/powerpoint/2010/main" val="498867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84B53-9548-0F45-B53E-2AFBB51141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17E894-F7DD-B040-AE2D-7C064D443A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12C94E0-5305-6747-8330-EC7E1DE351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B93DFBA-0C12-4547-9F29-B6F461633A91}"/>
              </a:ext>
            </a:extLst>
          </p:cNvPr>
          <p:cNvSpPr>
            <a:spLocks noGrp="1"/>
          </p:cNvSpPr>
          <p:nvPr>
            <p:ph type="dt" sz="half" idx="10"/>
          </p:nvPr>
        </p:nvSpPr>
        <p:spPr/>
        <p:txBody>
          <a:bodyPr/>
          <a:lstStyle/>
          <a:p>
            <a:fld id="{ABD9BC43-2728-D746-87E3-08243624C6A9}" type="datetime1">
              <a:rPr lang="en-US" smtClean="0"/>
              <a:t>4/24/24</a:t>
            </a:fld>
            <a:endParaRPr lang="en-US"/>
          </a:p>
        </p:txBody>
      </p:sp>
      <p:sp>
        <p:nvSpPr>
          <p:cNvPr id="6" name="Footer Placeholder 5">
            <a:extLst>
              <a:ext uri="{FF2B5EF4-FFF2-40B4-BE49-F238E27FC236}">
                <a16:creationId xmlns:a16="http://schemas.microsoft.com/office/drawing/2014/main" id="{B721FE81-9D7F-B449-905A-888625F09A86}"/>
              </a:ext>
            </a:extLst>
          </p:cNvPr>
          <p:cNvSpPr>
            <a:spLocks noGrp="1"/>
          </p:cNvSpPr>
          <p:nvPr>
            <p:ph type="ftr" sz="quarter" idx="11"/>
          </p:nvPr>
        </p:nvSpPr>
        <p:spPr>
          <a:xfrm>
            <a:off x="4038600" y="6356350"/>
            <a:ext cx="4114800" cy="365125"/>
          </a:xfrm>
          <a:prstGeom prst="rect">
            <a:avLst/>
          </a:prstGeom>
        </p:spPr>
        <p:txBody>
          <a:bodyPr/>
          <a:lstStyle/>
          <a:p>
            <a:r>
              <a:rPr lang="en-US"/>
              <a:t>Questions? slido.com #5567 520</a:t>
            </a:r>
          </a:p>
        </p:txBody>
      </p:sp>
      <p:sp>
        <p:nvSpPr>
          <p:cNvPr id="7" name="Slide Number Placeholder 6">
            <a:extLst>
              <a:ext uri="{FF2B5EF4-FFF2-40B4-BE49-F238E27FC236}">
                <a16:creationId xmlns:a16="http://schemas.microsoft.com/office/drawing/2014/main" id="{6393E6EB-8758-CB43-9004-745E9EEE8278}"/>
              </a:ext>
            </a:extLst>
          </p:cNvPr>
          <p:cNvSpPr>
            <a:spLocks noGrp="1"/>
          </p:cNvSpPr>
          <p:nvPr>
            <p:ph type="sldNum" sz="quarter" idx="12"/>
          </p:nvPr>
        </p:nvSpPr>
        <p:spPr/>
        <p:txBody>
          <a:bodyPr/>
          <a:lstStyle/>
          <a:p>
            <a:fld id="{57E33C6C-E700-E440-B326-DFF807C094A4}" type="slidenum">
              <a:rPr lang="en-US" smtClean="0"/>
              <a:t>‹#›</a:t>
            </a:fld>
            <a:endParaRPr lang="en-US"/>
          </a:p>
        </p:txBody>
      </p:sp>
    </p:spTree>
    <p:extLst>
      <p:ext uri="{BB962C8B-B14F-4D97-AF65-F5344CB8AC3E}">
        <p14:creationId xmlns:p14="http://schemas.microsoft.com/office/powerpoint/2010/main" val="1160749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700258-BF10-D244-90E3-1B3CB415F0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46D307-7CDB-C545-8BF9-6DCF9569DC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3D60CC-744F-694E-9A11-AF9915C29C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F7A073-74FC-2546-B634-FC0A2D94E97A}" type="datetime1">
              <a:rPr lang="en-US" smtClean="0"/>
              <a:t>4/24/24</a:t>
            </a:fld>
            <a:endParaRPr lang="en-US"/>
          </a:p>
        </p:txBody>
      </p:sp>
      <p:sp>
        <p:nvSpPr>
          <p:cNvPr id="6" name="Slide Number Placeholder 5">
            <a:extLst>
              <a:ext uri="{FF2B5EF4-FFF2-40B4-BE49-F238E27FC236}">
                <a16:creationId xmlns:a16="http://schemas.microsoft.com/office/drawing/2014/main" id="{D651C569-9845-1845-96BC-D1AA1D66B1F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E33C6C-E700-E440-B326-DFF807C094A4}" type="slidenum">
              <a:rPr lang="en-US" smtClean="0"/>
              <a:t>‹#›</a:t>
            </a:fld>
            <a:endParaRPr lang="en-US"/>
          </a:p>
        </p:txBody>
      </p:sp>
    </p:spTree>
    <p:extLst>
      <p:ext uri="{BB962C8B-B14F-4D97-AF65-F5344CB8AC3E}">
        <p14:creationId xmlns:p14="http://schemas.microsoft.com/office/powerpoint/2010/main" val="41950845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6.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7.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8.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9.xm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tags" Target="../tags/tag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11.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1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tags" Target="../tags/tag14.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2.xml"/><Relationship Id="rId1" Type="http://schemas.openxmlformats.org/officeDocument/2006/relationships/tags" Target="../tags/tag16.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2.xml"/><Relationship Id="rId1" Type="http://schemas.openxmlformats.org/officeDocument/2006/relationships/tags" Target="../tags/tag17.xml"/></Relationships>
</file>

<file path=ppt/slides/_rels/slide2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slideLayout" Target="../slideLayouts/slideLayout2.xml"/><Relationship Id="rId1" Type="http://schemas.openxmlformats.org/officeDocument/2006/relationships/tags" Target="../tags/tag18.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 Id="rId5" Type="http://schemas.openxmlformats.org/officeDocument/2006/relationships/image" Target="../media/image5.jpe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3.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3.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4.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tags" Target="../tags/tag4.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7CCFD-C48D-1742-91ED-B073BD26FA9A}"/>
              </a:ext>
            </a:extLst>
          </p:cNvPr>
          <p:cNvSpPr>
            <a:spLocks noGrp="1"/>
          </p:cNvSpPr>
          <p:nvPr>
            <p:ph type="ctrTitle"/>
          </p:nvPr>
        </p:nvSpPr>
        <p:spPr>
          <a:xfrm>
            <a:off x="-1" y="0"/>
            <a:ext cx="12192000" cy="3390900"/>
          </a:xfrm>
        </p:spPr>
        <p:txBody>
          <a:bodyPr anchor="ctr">
            <a:normAutofit/>
          </a:bodyPr>
          <a:lstStyle/>
          <a:p>
            <a:r>
              <a:rPr lang="en-US" sz="4000" dirty="0">
                <a:solidFill>
                  <a:srgbClr val="002060"/>
                </a:solidFill>
              </a:rPr>
              <a:t>Experiences Teaching a </a:t>
            </a:r>
            <a:br>
              <a:rPr lang="en-US" sz="4000" dirty="0">
                <a:solidFill>
                  <a:srgbClr val="002060"/>
                </a:solidFill>
              </a:rPr>
            </a:br>
            <a:r>
              <a:rPr lang="en-US" sz="4000" dirty="0">
                <a:solidFill>
                  <a:srgbClr val="002060"/>
                </a:solidFill>
              </a:rPr>
              <a:t>Wireless for the Internet of Things Course </a:t>
            </a:r>
            <a:br>
              <a:rPr lang="en-US" sz="4000" dirty="0">
                <a:solidFill>
                  <a:srgbClr val="002060"/>
                </a:solidFill>
              </a:rPr>
            </a:br>
            <a:r>
              <a:rPr lang="en-US" sz="4000" dirty="0">
                <a:solidFill>
                  <a:srgbClr val="002060"/>
                </a:solidFill>
              </a:rPr>
              <a:t>Cooperatively at Multiple Universities </a:t>
            </a:r>
          </a:p>
        </p:txBody>
      </p:sp>
      <p:sp>
        <p:nvSpPr>
          <p:cNvPr id="7" name="Subtitle 2">
            <a:extLst>
              <a:ext uri="{FF2B5EF4-FFF2-40B4-BE49-F238E27FC236}">
                <a16:creationId xmlns:a16="http://schemas.microsoft.com/office/drawing/2014/main" id="{E8849F95-04FE-A347-A40F-0BECC91EE60B}"/>
              </a:ext>
            </a:extLst>
          </p:cNvPr>
          <p:cNvSpPr txBox="1">
            <a:spLocks/>
          </p:cNvSpPr>
          <p:nvPr/>
        </p:nvSpPr>
        <p:spPr>
          <a:xfrm>
            <a:off x="0" y="2439970"/>
            <a:ext cx="12192000" cy="60325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endParaRPr lang="en-US" dirty="0">
              <a:solidFill>
                <a:srgbClr val="001F60"/>
              </a:solidFill>
              <a:latin typeface="+mj-lt"/>
            </a:endParaRPr>
          </a:p>
        </p:txBody>
      </p:sp>
      <p:graphicFrame>
        <p:nvGraphicFramePr>
          <p:cNvPr id="8" name="Table 7">
            <a:extLst>
              <a:ext uri="{FF2B5EF4-FFF2-40B4-BE49-F238E27FC236}">
                <a16:creationId xmlns:a16="http://schemas.microsoft.com/office/drawing/2014/main" id="{A4B45AF0-31BC-2849-B606-B358C552FC20}"/>
              </a:ext>
            </a:extLst>
          </p:cNvPr>
          <p:cNvGraphicFramePr>
            <a:graphicFrameLocks noGrp="1"/>
          </p:cNvGraphicFramePr>
          <p:nvPr>
            <p:extLst>
              <p:ext uri="{D42A27DB-BD31-4B8C-83A1-F6EECF244321}">
                <p14:modId xmlns:p14="http://schemas.microsoft.com/office/powerpoint/2010/main" val="827812247"/>
              </p:ext>
            </p:extLst>
          </p:nvPr>
        </p:nvGraphicFramePr>
        <p:xfrm>
          <a:off x="1" y="3414672"/>
          <a:ext cx="12191999" cy="2011661"/>
        </p:xfrm>
        <a:graphic>
          <a:graphicData uri="http://schemas.openxmlformats.org/drawingml/2006/table">
            <a:tbl>
              <a:tblPr firstRow="1" bandRow="1">
                <a:tableStyleId>{5C22544A-7EE6-4342-B048-85BDC9FD1C3A}</a:tableStyleId>
              </a:tblPr>
              <a:tblGrid>
                <a:gridCol w="2154459">
                  <a:extLst>
                    <a:ext uri="{9D8B030D-6E8A-4147-A177-3AD203B41FA5}">
                      <a16:colId xmlns:a16="http://schemas.microsoft.com/office/drawing/2014/main" val="1984841282"/>
                    </a:ext>
                  </a:extLst>
                </a:gridCol>
                <a:gridCol w="2714867">
                  <a:extLst>
                    <a:ext uri="{9D8B030D-6E8A-4147-A177-3AD203B41FA5}">
                      <a16:colId xmlns:a16="http://schemas.microsoft.com/office/drawing/2014/main" val="999940320"/>
                    </a:ext>
                  </a:extLst>
                </a:gridCol>
                <a:gridCol w="2445873">
                  <a:extLst>
                    <a:ext uri="{9D8B030D-6E8A-4147-A177-3AD203B41FA5}">
                      <a16:colId xmlns:a16="http://schemas.microsoft.com/office/drawing/2014/main" val="2854427351"/>
                    </a:ext>
                  </a:extLst>
                </a:gridCol>
                <a:gridCol w="2438400">
                  <a:extLst>
                    <a:ext uri="{9D8B030D-6E8A-4147-A177-3AD203B41FA5}">
                      <a16:colId xmlns:a16="http://schemas.microsoft.com/office/drawing/2014/main" val="2448725685"/>
                    </a:ext>
                  </a:extLst>
                </a:gridCol>
                <a:gridCol w="2438400">
                  <a:extLst>
                    <a:ext uri="{9D8B030D-6E8A-4147-A177-3AD203B41FA5}">
                      <a16:colId xmlns:a16="http://schemas.microsoft.com/office/drawing/2014/main" val="1507259949"/>
                    </a:ext>
                  </a:extLst>
                </a:gridCol>
              </a:tblGrid>
              <a:tr h="2011661">
                <a:tc>
                  <a:txBody>
                    <a:bodyPr/>
                    <a:lstStyle/>
                    <a:p>
                      <a:pPr algn="ctr">
                        <a:spcBef>
                          <a:spcPts val="0"/>
                        </a:spcBef>
                      </a:pPr>
                      <a:r>
                        <a:rPr lang="en-US" sz="2000" b="1" u="none" kern="1200" dirty="0">
                          <a:solidFill>
                            <a:srgbClr val="002060"/>
                          </a:solidFill>
                          <a:latin typeface="+mn-lt"/>
                          <a:ea typeface="+mn-ea"/>
                          <a:cs typeface="+mn-cs"/>
                        </a:rPr>
                        <a:t>Nabeel Nasir</a:t>
                      </a:r>
                      <a:r>
                        <a:rPr lang="en-US" sz="2000" b="0" kern="1200" dirty="0">
                          <a:solidFill>
                            <a:srgbClr val="002060"/>
                          </a:solidFill>
                          <a:latin typeface="+mn-lt"/>
                          <a:ea typeface="+mn-ea"/>
                          <a:cs typeface="+mn-cs"/>
                        </a:rPr>
                        <a:t>*</a:t>
                      </a:r>
                      <a:endParaRPr lang="en-US" sz="2000" b="0" kern="1200" dirty="0">
                        <a:solidFill>
                          <a:schemeClr val="accent2"/>
                        </a:solidFill>
                        <a:latin typeface="+mn-lt"/>
                        <a:ea typeface="+mn-ea"/>
                        <a:cs typeface="+mn-cs"/>
                      </a:endParaRPr>
                    </a:p>
                    <a:p>
                      <a:pPr algn="ctr">
                        <a:spcBef>
                          <a:spcPts val="0"/>
                        </a:spcBef>
                      </a:pPr>
                      <a:r>
                        <a:rPr lang="en-US" sz="1800" b="0" kern="1200" dirty="0">
                          <a:solidFill>
                            <a:schemeClr val="accent2"/>
                          </a:solidFill>
                          <a:latin typeface="+mn-lt"/>
                          <a:ea typeface="+mn-ea"/>
                          <a:cs typeface="+mn-cs"/>
                        </a:rPr>
                        <a:t>PhD Candidate </a:t>
                      </a:r>
                    </a:p>
                    <a:p>
                      <a:pPr algn="ctr">
                        <a:spcBef>
                          <a:spcPts val="0"/>
                        </a:spcBef>
                      </a:pPr>
                      <a:r>
                        <a:rPr lang="en-US" sz="1800" b="0" kern="1200" dirty="0">
                          <a:solidFill>
                            <a:schemeClr val="accent2"/>
                          </a:solidFill>
                          <a:latin typeface="+mn-lt"/>
                          <a:ea typeface="+mn-ea"/>
                          <a:cs typeface="+mn-cs"/>
                        </a:rPr>
                        <a:t>CS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b="0" dirty="0" err="1">
                          <a:solidFill>
                            <a:srgbClr val="002060"/>
                          </a:solidFill>
                        </a:rPr>
                        <a:t>Viswajith</a:t>
                      </a:r>
                      <a:r>
                        <a:rPr lang="en-US" sz="2000" b="0" dirty="0">
                          <a:solidFill>
                            <a:srgbClr val="002060"/>
                          </a:solidFill>
                        </a:rPr>
                        <a:t> Govinda </a:t>
                      </a:r>
                      <a:r>
                        <a:rPr lang="en-US" sz="2000" b="0" dirty="0" err="1">
                          <a:solidFill>
                            <a:srgbClr val="002060"/>
                          </a:solidFill>
                        </a:rPr>
                        <a:t>Rajan</a:t>
                      </a:r>
                      <a:r>
                        <a:rPr lang="en-US" sz="2000" b="0" dirty="0">
                          <a:solidFill>
                            <a:schemeClr val="accent2"/>
                          </a:solidFill>
                        </a:rPr>
                        <a:t> </a:t>
                      </a:r>
                    </a:p>
                    <a:p>
                      <a:pPr marL="0" marR="0" indent="0" algn="ctr" defTabSz="914400" rtl="0" eaLnBrk="1" fontAlgn="auto" latinLnBrk="0" hangingPunct="1">
                        <a:lnSpc>
                          <a:spcPct val="100000"/>
                        </a:lnSpc>
                        <a:spcBef>
                          <a:spcPts val="0"/>
                        </a:spcBef>
                        <a:spcAft>
                          <a:spcPts val="0"/>
                        </a:spcAft>
                        <a:buClrTx/>
                        <a:buSzTx/>
                        <a:buFontTx/>
                        <a:buNone/>
                        <a:tabLst/>
                        <a:defRPr/>
                      </a:pPr>
                      <a:r>
                        <a:rPr lang="en-US" b="0" dirty="0">
                          <a:solidFill>
                            <a:schemeClr val="accent2"/>
                          </a:solidFill>
                        </a:rPr>
                        <a:t>PhD Student</a:t>
                      </a:r>
                    </a:p>
                    <a:p>
                      <a:pPr marL="0" marR="0" indent="0" algn="ctr" defTabSz="914400" rtl="0" eaLnBrk="1" fontAlgn="auto" latinLnBrk="0" hangingPunct="1">
                        <a:lnSpc>
                          <a:spcPct val="100000"/>
                        </a:lnSpc>
                        <a:spcBef>
                          <a:spcPts val="0"/>
                        </a:spcBef>
                        <a:spcAft>
                          <a:spcPts val="0"/>
                        </a:spcAft>
                        <a:buClrTx/>
                        <a:buSzTx/>
                        <a:buFontTx/>
                        <a:buNone/>
                        <a:tabLst/>
                        <a:defRPr/>
                      </a:pPr>
                      <a:r>
                        <a:rPr lang="en-US" b="0" dirty="0">
                          <a:solidFill>
                            <a:schemeClr val="accent2"/>
                          </a:solidFill>
                        </a:rPr>
                        <a:t>Computer Engineering</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2000" b="0" dirty="0">
                          <a:solidFill>
                            <a:srgbClr val="002060"/>
                          </a:solidFill>
                        </a:rPr>
                        <a:t>Pat Pannuto </a:t>
                      </a:r>
                      <a:endParaRPr lang="en-US" sz="2000" b="0" dirty="0">
                        <a:solidFill>
                          <a:schemeClr val="accent2"/>
                        </a:solidFill>
                      </a:endParaRPr>
                    </a:p>
                    <a:p>
                      <a:pPr marL="0" marR="0" indent="0" algn="ctr" defTabSz="914400" rtl="0" eaLnBrk="1" fontAlgn="auto" latinLnBrk="0" hangingPunct="1">
                        <a:lnSpc>
                          <a:spcPct val="100000"/>
                        </a:lnSpc>
                        <a:spcBef>
                          <a:spcPts val="0"/>
                        </a:spcBef>
                        <a:spcAft>
                          <a:spcPts val="0"/>
                        </a:spcAft>
                        <a:buClrTx/>
                        <a:buSzTx/>
                        <a:buFontTx/>
                        <a:buNone/>
                        <a:tabLst/>
                        <a:defRPr/>
                      </a:pPr>
                      <a:r>
                        <a:rPr lang="en-US" b="0" dirty="0">
                          <a:solidFill>
                            <a:schemeClr val="accent2"/>
                          </a:solidFill>
                        </a:rPr>
                        <a:t>Assistant Professor</a:t>
                      </a:r>
                    </a:p>
                    <a:p>
                      <a:pPr marL="0" marR="0" indent="0" algn="ctr" defTabSz="914400" rtl="0" eaLnBrk="1" fontAlgn="auto" latinLnBrk="0" hangingPunct="1">
                        <a:lnSpc>
                          <a:spcPct val="100000"/>
                        </a:lnSpc>
                        <a:spcBef>
                          <a:spcPts val="0"/>
                        </a:spcBef>
                        <a:spcAft>
                          <a:spcPts val="0"/>
                        </a:spcAft>
                        <a:buClrTx/>
                        <a:buSzTx/>
                        <a:buFontTx/>
                        <a:buNone/>
                        <a:tabLst/>
                        <a:defRPr/>
                      </a:pPr>
                      <a:r>
                        <a:rPr lang="en-US" b="0" dirty="0">
                          <a:solidFill>
                            <a:schemeClr val="accent2"/>
                          </a:solidFill>
                        </a:rPr>
                        <a:t>CS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2000" b="0" dirty="0">
                          <a:solidFill>
                            <a:srgbClr val="002060"/>
                          </a:solidFill>
                        </a:rPr>
                        <a:t>Branden Ghena</a:t>
                      </a:r>
                      <a:r>
                        <a:rPr lang="en-US" sz="2000" b="0" dirty="0">
                          <a:solidFill>
                            <a:schemeClr val="accent2"/>
                          </a:solidFill>
                        </a:rPr>
                        <a:t> </a:t>
                      </a:r>
                    </a:p>
                    <a:p>
                      <a:pPr algn="ctr"/>
                      <a:r>
                        <a:rPr lang="en-US" sz="1800" b="0" dirty="0">
                          <a:solidFill>
                            <a:schemeClr val="accent2"/>
                          </a:solidFill>
                        </a:rPr>
                        <a:t>Asst. Prof. of Instruction </a:t>
                      </a:r>
                    </a:p>
                    <a:p>
                      <a:pPr algn="ctr"/>
                      <a:r>
                        <a:rPr lang="en-US" sz="1800" b="0" dirty="0">
                          <a:solidFill>
                            <a:schemeClr val="accent2"/>
                          </a:solidFill>
                        </a:rPr>
                        <a:t>CS</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a:r>
                        <a:rPr lang="en-US" sz="2000" b="0" dirty="0">
                          <a:solidFill>
                            <a:srgbClr val="002060"/>
                          </a:solidFill>
                        </a:rPr>
                        <a:t>Bradford Campbell </a:t>
                      </a:r>
                    </a:p>
                    <a:p>
                      <a:pPr marL="0" marR="0" indent="0" algn="ctr" defTabSz="914400" rtl="0" eaLnBrk="1" fontAlgn="auto" latinLnBrk="0" hangingPunct="1">
                        <a:lnSpc>
                          <a:spcPct val="100000"/>
                        </a:lnSpc>
                        <a:spcBef>
                          <a:spcPts val="0"/>
                        </a:spcBef>
                        <a:spcAft>
                          <a:spcPts val="0"/>
                        </a:spcAft>
                        <a:buClrTx/>
                        <a:buSzTx/>
                        <a:buFontTx/>
                        <a:buNone/>
                        <a:tabLst/>
                        <a:defRPr/>
                      </a:pPr>
                      <a:r>
                        <a:rPr lang="en-US" b="0" dirty="0">
                          <a:solidFill>
                            <a:schemeClr val="accent2"/>
                          </a:solidFill>
                        </a:rPr>
                        <a:t>Assistant Professor</a:t>
                      </a:r>
                    </a:p>
                    <a:p>
                      <a:pPr marL="0" marR="0" indent="0" algn="ctr" defTabSz="914400" rtl="0" eaLnBrk="1" fontAlgn="auto" latinLnBrk="0" hangingPunct="1">
                        <a:lnSpc>
                          <a:spcPct val="100000"/>
                        </a:lnSpc>
                        <a:spcBef>
                          <a:spcPts val="0"/>
                        </a:spcBef>
                        <a:spcAft>
                          <a:spcPts val="0"/>
                        </a:spcAft>
                        <a:buClrTx/>
                        <a:buSzTx/>
                        <a:buFontTx/>
                        <a:buNone/>
                        <a:tabLst/>
                        <a:defRPr/>
                      </a:pPr>
                      <a:r>
                        <a:rPr lang="en-US" b="0" dirty="0">
                          <a:solidFill>
                            <a:schemeClr val="accent2"/>
                          </a:solidFill>
                        </a:rPr>
                        <a:t>CS &amp; ECE</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749580899"/>
                  </a:ext>
                </a:extLst>
              </a:tr>
            </a:tbl>
          </a:graphicData>
        </a:graphic>
      </p:graphicFrame>
      <p:pic>
        <p:nvPicPr>
          <p:cNvPr id="9" name="Picture 8">
            <a:extLst>
              <a:ext uri="{FF2B5EF4-FFF2-40B4-BE49-F238E27FC236}">
                <a16:creationId xmlns:a16="http://schemas.microsoft.com/office/drawing/2014/main" id="{1AEFE361-5248-2243-90D6-A84D2818CBB9}"/>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9881550" y="4796984"/>
            <a:ext cx="2005651" cy="551968"/>
          </a:xfrm>
          <a:prstGeom prst="rect">
            <a:avLst/>
          </a:prstGeom>
        </p:spPr>
      </p:pic>
      <p:pic>
        <p:nvPicPr>
          <p:cNvPr id="11" name="Picture 10">
            <a:extLst>
              <a:ext uri="{FF2B5EF4-FFF2-40B4-BE49-F238E27FC236}">
                <a16:creationId xmlns:a16="http://schemas.microsoft.com/office/drawing/2014/main" id="{5F17ED07-5E12-B941-AF39-24EDD17CABCD}"/>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2611872" y="4796984"/>
            <a:ext cx="2005651" cy="551968"/>
          </a:xfrm>
          <a:prstGeom prst="rect">
            <a:avLst/>
          </a:prstGeom>
        </p:spPr>
      </p:pic>
      <p:pic>
        <p:nvPicPr>
          <p:cNvPr id="13" name="Picture 12">
            <a:extLst>
              <a:ext uri="{FF2B5EF4-FFF2-40B4-BE49-F238E27FC236}">
                <a16:creationId xmlns:a16="http://schemas.microsoft.com/office/drawing/2014/main" id="{58CF96D5-4363-B647-9424-C686B21FE7FF}"/>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163576" y="4796984"/>
            <a:ext cx="2005651" cy="551968"/>
          </a:xfrm>
          <a:prstGeom prst="rect">
            <a:avLst/>
          </a:prstGeom>
        </p:spPr>
      </p:pic>
      <p:pic>
        <p:nvPicPr>
          <p:cNvPr id="14" name="Picture 13">
            <a:extLst>
              <a:ext uri="{FF2B5EF4-FFF2-40B4-BE49-F238E27FC236}">
                <a16:creationId xmlns:a16="http://schemas.microsoft.com/office/drawing/2014/main" id="{1D91285F-1DF6-D84F-A418-83E76BFE81B3}"/>
              </a:ext>
            </a:extLst>
          </p:cNvPr>
          <p:cNvPicPr>
            <a:picLocks noChangeAspect="1"/>
          </p:cNvPicPr>
          <p:nvPr/>
        </p:nvPicPr>
        <p:blipFill>
          <a:blip r:embed="rId4"/>
          <a:stretch>
            <a:fillRect/>
          </a:stretch>
        </p:blipFill>
        <p:spPr>
          <a:xfrm>
            <a:off x="5552993" y="4529665"/>
            <a:ext cx="1131029" cy="1131029"/>
          </a:xfrm>
          <a:prstGeom prst="rect">
            <a:avLst/>
          </a:prstGeom>
        </p:spPr>
      </p:pic>
      <p:pic>
        <p:nvPicPr>
          <p:cNvPr id="15" name="Picture 14">
            <a:extLst>
              <a:ext uri="{FF2B5EF4-FFF2-40B4-BE49-F238E27FC236}">
                <a16:creationId xmlns:a16="http://schemas.microsoft.com/office/drawing/2014/main" id="{FE06FE89-EC40-FE42-BA09-07FC8436A6AE}"/>
              </a:ext>
            </a:extLst>
          </p:cNvPr>
          <p:cNvPicPr>
            <a:picLocks noChangeAspect="1"/>
          </p:cNvPicPr>
          <p:nvPr/>
        </p:nvPicPr>
        <p:blipFill>
          <a:blip r:embed="rId5"/>
          <a:stretch>
            <a:fillRect/>
          </a:stretch>
        </p:blipFill>
        <p:spPr>
          <a:xfrm>
            <a:off x="7969901" y="4533576"/>
            <a:ext cx="1156855" cy="1156855"/>
          </a:xfrm>
          <a:prstGeom prst="rect">
            <a:avLst/>
          </a:prstGeom>
        </p:spPr>
      </p:pic>
      <p:sp>
        <p:nvSpPr>
          <p:cNvPr id="16" name="TextBox 15">
            <a:extLst>
              <a:ext uri="{FF2B5EF4-FFF2-40B4-BE49-F238E27FC236}">
                <a16:creationId xmlns:a16="http://schemas.microsoft.com/office/drawing/2014/main" id="{FF55F4F8-4A35-2B43-BAF4-ADBAEA5265BA}"/>
              </a:ext>
            </a:extLst>
          </p:cNvPr>
          <p:cNvSpPr txBox="1"/>
          <p:nvPr/>
        </p:nvSpPr>
        <p:spPr>
          <a:xfrm>
            <a:off x="5286375" y="6057900"/>
            <a:ext cx="1995483" cy="400110"/>
          </a:xfrm>
          <a:prstGeom prst="rect">
            <a:avLst/>
          </a:prstGeom>
          <a:noFill/>
        </p:spPr>
        <p:txBody>
          <a:bodyPr wrap="none" rtlCol="0">
            <a:spAutoFit/>
          </a:bodyPr>
          <a:lstStyle/>
          <a:p>
            <a:r>
              <a:rPr lang="en-US" sz="2000" dirty="0">
                <a:solidFill>
                  <a:schemeClr val="tx1">
                    <a:lumMod val="50000"/>
                    <a:lumOff val="50000"/>
                  </a:schemeClr>
                </a:solidFill>
              </a:rPr>
              <a:t>March 22</a:t>
            </a:r>
            <a:r>
              <a:rPr lang="en-US" sz="2000" baseline="30000" dirty="0">
                <a:solidFill>
                  <a:schemeClr val="tx1">
                    <a:lumMod val="50000"/>
                    <a:lumOff val="50000"/>
                  </a:schemeClr>
                </a:solidFill>
              </a:rPr>
              <a:t>nd</a:t>
            </a:r>
            <a:r>
              <a:rPr lang="en-US" sz="2000" dirty="0">
                <a:solidFill>
                  <a:schemeClr val="tx1">
                    <a:lumMod val="50000"/>
                    <a:lumOff val="50000"/>
                  </a:schemeClr>
                </a:solidFill>
              </a:rPr>
              <a:t>, 2024</a:t>
            </a:r>
          </a:p>
        </p:txBody>
      </p:sp>
    </p:spTree>
    <p:extLst>
      <p:ext uri="{BB962C8B-B14F-4D97-AF65-F5344CB8AC3E}">
        <p14:creationId xmlns:p14="http://schemas.microsoft.com/office/powerpoint/2010/main" val="3324894130"/>
      </p:ext>
    </p:extLst>
  </p:cSld>
  <p:clrMapOvr>
    <a:masterClrMapping/>
  </p:clrMapOvr>
  <mc:AlternateContent xmlns:mc="http://schemas.openxmlformats.org/markup-compatibility/2006" xmlns:p14="http://schemas.microsoft.com/office/powerpoint/2010/main">
    <mc:Choice Requires="p14">
      <p:transition spd="slow" p14:dur="2000" advTm="36324"/>
    </mc:Choice>
    <mc:Fallback xmlns="">
      <p:transition spd="slow" advTm="36324"/>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5D0E9-6EAA-8D40-A9F7-E749DB0E221A}"/>
              </a:ext>
            </a:extLst>
          </p:cNvPr>
          <p:cNvSpPr>
            <a:spLocks noGrp="1"/>
          </p:cNvSpPr>
          <p:nvPr>
            <p:ph type="title"/>
          </p:nvPr>
        </p:nvSpPr>
        <p:spPr/>
        <p:txBody>
          <a:bodyPr/>
          <a:lstStyle/>
          <a:p>
            <a:r>
              <a:rPr lang="en-US" dirty="0" err="1"/>
              <a:t>WIoT</a:t>
            </a:r>
            <a:r>
              <a:rPr lang="en-US" dirty="0"/>
              <a:t> Course Overview</a:t>
            </a:r>
          </a:p>
        </p:txBody>
      </p:sp>
      <p:sp>
        <p:nvSpPr>
          <p:cNvPr id="3" name="Content Placeholder 2">
            <a:extLst>
              <a:ext uri="{FF2B5EF4-FFF2-40B4-BE49-F238E27FC236}">
                <a16:creationId xmlns:a16="http://schemas.microsoft.com/office/drawing/2014/main" id="{37BC7967-9039-5E42-BD4E-4AB95328302B}"/>
              </a:ext>
            </a:extLst>
          </p:cNvPr>
          <p:cNvSpPr>
            <a:spLocks noGrp="1"/>
          </p:cNvSpPr>
          <p:nvPr>
            <p:ph idx="1"/>
          </p:nvPr>
        </p:nvSpPr>
        <p:spPr>
          <a:xfrm>
            <a:off x="198783" y="1325562"/>
            <a:ext cx="5721852" cy="5395913"/>
          </a:xfrm>
        </p:spPr>
        <p:txBody>
          <a:bodyPr>
            <a:normAutofit/>
          </a:bodyPr>
          <a:lstStyle/>
          <a:p>
            <a:r>
              <a:rPr lang="en-US" sz="2200" dirty="0"/>
              <a:t>Introduce PHY layer and modulation to explain tradeoffs among bandwidth, range, bitrate, and reliability (does not cover math foundation)</a:t>
            </a:r>
          </a:p>
          <a:p>
            <a:pPr lvl="1"/>
            <a:endParaRPr lang="en-US" sz="2200" dirty="0"/>
          </a:p>
          <a:p>
            <a:r>
              <a:rPr lang="en-US" sz="2200" dirty="0"/>
              <a:t>Introduce MAC layer and network topologies to teach pros and cons of different wireless IoT protocols </a:t>
            </a:r>
          </a:p>
          <a:p>
            <a:endParaRPr lang="en-US" sz="2200" dirty="0"/>
          </a:p>
          <a:p>
            <a:r>
              <a:rPr lang="en-US" sz="2200" dirty="0"/>
              <a:t>Hands-on programming on how to build IoT applications using wireless protocols</a:t>
            </a:r>
          </a:p>
        </p:txBody>
      </p:sp>
      <p:sp>
        <p:nvSpPr>
          <p:cNvPr id="5" name="Slide Number Placeholder 4">
            <a:extLst>
              <a:ext uri="{FF2B5EF4-FFF2-40B4-BE49-F238E27FC236}">
                <a16:creationId xmlns:a16="http://schemas.microsoft.com/office/drawing/2014/main" id="{38594BA7-C580-C543-B07F-37BC84502087}"/>
              </a:ext>
            </a:extLst>
          </p:cNvPr>
          <p:cNvSpPr>
            <a:spLocks noGrp="1"/>
          </p:cNvSpPr>
          <p:nvPr>
            <p:ph type="sldNum" sz="quarter" idx="12"/>
          </p:nvPr>
        </p:nvSpPr>
        <p:spPr/>
        <p:txBody>
          <a:bodyPr/>
          <a:lstStyle/>
          <a:p>
            <a:fld id="{57E33C6C-E700-E440-B326-DFF807C094A4}" type="slidenum">
              <a:rPr lang="en-US" smtClean="0"/>
              <a:t>10</a:t>
            </a:fld>
            <a:endParaRPr lang="en-US"/>
          </a:p>
        </p:txBody>
      </p:sp>
      <p:pic>
        <p:nvPicPr>
          <p:cNvPr id="6" name="Picture 5">
            <a:extLst>
              <a:ext uri="{FF2B5EF4-FFF2-40B4-BE49-F238E27FC236}">
                <a16:creationId xmlns:a16="http://schemas.microsoft.com/office/drawing/2014/main" id="{CF1C2649-C631-5E46-9D53-D9B94230F501}"/>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flipH="1">
            <a:off x="6927850" y="1444488"/>
            <a:ext cx="4222646" cy="2093843"/>
          </a:xfrm>
          <a:prstGeom prst="rect">
            <a:avLst/>
          </a:prstGeom>
        </p:spPr>
      </p:pic>
      <p:cxnSp>
        <p:nvCxnSpPr>
          <p:cNvPr id="7" name="Straight Arrow Connector 6">
            <a:extLst>
              <a:ext uri="{FF2B5EF4-FFF2-40B4-BE49-F238E27FC236}">
                <a16:creationId xmlns:a16="http://schemas.microsoft.com/office/drawing/2014/main" id="{A044661D-276C-E743-9B3C-6BD1BC5B25F8}"/>
              </a:ext>
            </a:extLst>
          </p:cNvPr>
          <p:cNvCxnSpPr>
            <a:cxnSpLocks/>
          </p:cNvCxnSpPr>
          <p:nvPr/>
        </p:nvCxnSpPr>
        <p:spPr>
          <a:xfrm>
            <a:off x="9965635" y="2332383"/>
            <a:ext cx="357808" cy="155050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93DEBB6C-5DFB-3E4A-9AED-F78E5B73622E}"/>
              </a:ext>
            </a:extLst>
          </p:cNvPr>
          <p:cNvPicPr>
            <a:picLocks noChangeAspect="1"/>
          </p:cNvPicPr>
          <p:nvPr/>
        </p:nvPicPr>
        <p:blipFill>
          <a:blip r:embed="rId5"/>
          <a:stretch>
            <a:fillRect/>
          </a:stretch>
        </p:blipFill>
        <p:spPr>
          <a:xfrm>
            <a:off x="7480612" y="4426226"/>
            <a:ext cx="758687" cy="758687"/>
          </a:xfrm>
          <a:prstGeom prst="rect">
            <a:avLst/>
          </a:prstGeom>
        </p:spPr>
      </p:pic>
      <p:sp>
        <p:nvSpPr>
          <p:cNvPr id="9" name="TextBox 8">
            <a:extLst>
              <a:ext uri="{FF2B5EF4-FFF2-40B4-BE49-F238E27FC236}">
                <a16:creationId xmlns:a16="http://schemas.microsoft.com/office/drawing/2014/main" id="{334E1FC0-E7E8-254C-A1F5-040DCB49C056}"/>
              </a:ext>
            </a:extLst>
          </p:cNvPr>
          <p:cNvSpPr txBox="1"/>
          <p:nvPr/>
        </p:nvSpPr>
        <p:spPr>
          <a:xfrm>
            <a:off x="6446170" y="5483989"/>
            <a:ext cx="2827569" cy="369332"/>
          </a:xfrm>
          <a:prstGeom prst="rect">
            <a:avLst/>
          </a:prstGeom>
          <a:noFill/>
        </p:spPr>
        <p:txBody>
          <a:bodyPr wrap="none" rtlCol="0">
            <a:spAutoFit/>
          </a:bodyPr>
          <a:lstStyle/>
          <a:p>
            <a:r>
              <a:rPr lang="en-US" dirty="0"/>
              <a:t>(1) Embedded Programming</a:t>
            </a:r>
          </a:p>
        </p:txBody>
      </p:sp>
      <p:cxnSp>
        <p:nvCxnSpPr>
          <p:cNvPr id="10" name="Straight Arrow Connector 9">
            <a:extLst>
              <a:ext uri="{FF2B5EF4-FFF2-40B4-BE49-F238E27FC236}">
                <a16:creationId xmlns:a16="http://schemas.microsoft.com/office/drawing/2014/main" id="{39D75B46-FABD-744B-BDF0-883563240996}"/>
              </a:ext>
            </a:extLst>
          </p:cNvPr>
          <p:cNvCxnSpPr>
            <a:cxnSpLocks/>
          </p:cNvCxnSpPr>
          <p:nvPr/>
        </p:nvCxnSpPr>
        <p:spPr>
          <a:xfrm flipH="1">
            <a:off x="7845287" y="2332383"/>
            <a:ext cx="415788" cy="194806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C31BB025-C612-2F4A-ADF2-6EE7FE2A6C6F}"/>
              </a:ext>
            </a:extLst>
          </p:cNvPr>
          <p:cNvPicPr>
            <a:picLocks noChangeAspect="1"/>
          </p:cNvPicPr>
          <p:nvPr/>
        </p:nvPicPr>
        <p:blipFill>
          <a:blip r:embed="rId6"/>
          <a:stretch>
            <a:fillRect/>
          </a:stretch>
        </p:blipFill>
        <p:spPr>
          <a:xfrm>
            <a:off x="9542945" y="4139647"/>
            <a:ext cx="304798" cy="464692"/>
          </a:xfrm>
          <a:prstGeom prst="rect">
            <a:avLst/>
          </a:prstGeom>
        </p:spPr>
      </p:pic>
      <p:pic>
        <p:nvPicPr>
          <p:cNvPr id="12" name="Picture 11">
            <a:extLst>
              <a:ext uri="{FF2B5EF4-FFF2-40B4-BE49-F238E27FC236}">
                <a16:creationId xmlns:a16="http://schemas.microsoft.com/office/drawing/2014/main" id="{F746EFF5-AB56-8145-8442-676C41D78CFF}"/>
              </a:ext>
            </a:extLst>
          </p:cNvPr>
          <p:cNvPicPr>
            <a:picLocks noChangeAspect="1"/>
          </p:cNvPicPr>
          <p:nvPr/>
        </p:nvPicPr>
        <p:blipFill>
          <a:blip r:embed="rId7"/>
          <a:stretch>
            <a:fillRect/>
          </a:stretch>
        </p:blipFill>
        <p:spPr>
          <a:xfrm>
            <a:off x="9949101" y="4166151"/>
            <a:ext cx="636104" cy="477078"/>
          </a:xfrm>
          <a:prstGeom prst="rect">
            <a:avLst/>
          </a:prstGeom>
        </p:spPr>
      </p:pic>
      <p:pic>
        <p:nvPicPr>
          <p:cNvPr id="13" name="Picture 12">
            <a:extLst>
              <a:ext uri="{FF2B5EF4-FFF2-40B4-BE49-F238E27FC236}">
                <a16:creationId xmlns:a16="http://schemas.microsoft.com/office/drawing/2014/main" id="{E581D96F-F4D0-7341-8AB5-564E958CCFCD}"/>
              </a:ext>
            </a:extLst>
          </p:cNvPr>
          <p:cNvPicPr>
            <a:picLocks noChangeAspect="1"/>
          </p:cNvPicPr>
          <p:nvPr/>
        </p:nvPicPr>
        <p:blipFill>
          <a:blip r:embed="rId8"/>
          <a:stretch>
            <a:fillRect/>
          </a:stretch>
        </p:blipFill>
        <p:spPr>
          <a:xfrm>
            <a:off x="11137475" y="4556335"/>
            <a:ext cx="784661" cy="784661"/>
          </a:xfrm>
          <a:prstGeom prst="rect">
            <a:avLst/>
          </a:prstGeom>
        </p:spPr>
      </p:pic>
      <p:pic>
        <p:nvPicPr>
          <p:cNvPr id="14" name="Picture 13">
            <a:extLst>
              <a:ext uri="{FF2B5EF4-FFF2-40B4-BE49-F238E27FC236}">
                <a16:creationId xmlns:a16="http://schemas.microsoft.com/office/drawing/2014/main" id="{D86B930E-57F3-724F-84BB-DBA01B4B1881}"/>
              </a:ext>
            </a:extLst>
          </p:cNvPr>
          <p:cNvPicPr>
            <a:picLocks noChangeAspect="1"/>
          </p:cNvPicPr>
          <p:nvPr/>
        </p:nvPicPr>
        <p:blipFill>
          <a:blip r:embed="rId9"/>
          <a:stretch>
            <a:fillRect/>
          </a:stretch>
        </p:blipFill>
        <p:spPr>
          <a:xfrm>
            <a:off x="9344888" y="4615380"/>
            <a:ext cx="1765852" cy="620010"/>
          </a:xfrm>
          <a:prstGeom prst="rect">
            <a:avLst/>
          </a:prstGeom>
        </p:spPr>
      </p:pic>
      <p:pic>
        <p:nvPicPr>
          <p:cNvPr id="15" name="Picture 14">
            <a:extLst>
              <a:ext uri="{FF2B5EF4-FFF2-40B4-BE49-F238E27FC236}">
                <a16:creationId xmlns:a16="http://schemas.microsoft.com/office/drawing/2014/main" id="{C49527B7-614F-FD4E-92F0-A1897425A8A1}"/>
              </a:ext>
            </a:extLst>
          </p:cNvPr>
          <p:cNvPicPr>
            <a:picLocks noChangeAspect="1"/>
          </p:cNvPicPr>
          <p:nvPr/>
        </p:nvPicPr>
        <p:blipFill>
          <a:blip r:embed="rId10"/>
          <a:stretch>
            <a:fillRect/>
          </a:stretch>
        </p:blipFill>
        <p:spPr>
          <a:xfrm>
            <a:off x="10686564" y="4256198"/>
            <a:ext cx="1360557" cy="325258"/>
          </a:xfrm>
          <a:prstGeom prst="rect">
            <a:avLst/>
          </a:prstGeom>
        </p:spPr>
      </p:pic>
      <p:sp>
        <p:nvSpPr>
          <p:cNvPr id="16" name="TextBox 15">
            <a:extLst>
              <a:ext uri="{FF2B5EF4-FFF2-40B4-BE49-F238E27FC236}">
                <a16:creationId xmlns:a16="http://schemas.microsoft.com/office/drawing/2014/main" id="{3432DCEB-4CA2-E847-B944-186DE85F86F6}"/>
              </a:ext>
            </a:extLst>
          </p:cNvPr>
          <p:cNvSpPr txBox="1"/>
          <p:nvPr/>
        </p:nvSpPr>
        <p:spPr>
          <a:xfrm>
            <a:off x="10634970" y="5114657"/>
            <a:ext cx="343364" cy="369332"/>
          </a:xfrm>
          <a:prstGeom prst="rect">
            <a:avLst/>
          </a:prstGeom>
          <a:noFill/>
        </p:spPr>
        <p:txBody>
          <a:bodyPr wrap="none" rtlCol="0">
            <a:spAutoFit/>
          </a:bodyPr>
          <a:lstStyle/>
          <a:p>
            <a:r>
              <a:rPr lang="en-US" dirty="0"/>
              <a:t>…</a:t>
            </a:r>
          </a:p>
        </p:txBody>
      </p:sp>
      <p:sp>
        <p:nvSpPr>
          <p:cNvPr id="17" name="TextBox 16">
            <a:extLst>
              <a:ext uri="{FF2B5EF4-FFF2-40B4-BE49-F238E27FC236}">
                <a16:creationId xmlns:a16="http://schemas.microsoft.com/office/drawing/2014/main" id="{FBCC9853-7CD2-334D-A4D1-5D4E4901446D}"/>
              </a:ext>
            </a:extLst>
          </p:cNvPr>
          <p:cNvSpPr txBox="1"/>
          <p:nvPr/>
        </p:nvSpPr>
        <p:spPr>
          <a:xfrm>
            <a:off x="9613761" y="5530155"/>
            <a:ext cx="2385781" cy="646331"/>
          </a:xfrm>
          <a:prstGeom prst="rect">
            <a:avLst/>
          </a:prstGeom>
          <a:noFill/>
        </p:spPr>
        <p:txBody>
          <a:bodyPr wrap="none" rtlCol="0">
            <a:spAutoFit/>
          </a:bodyPr>
          <a:lstStyle/>
          <a:p>
            <a:r>
              <a:rPr lang="en-US" dirty="0"/>
              <a:t>(2) Choosing a wireless </a:t>
            </a:r>
          </a:p>
          <a:p>
            <a:r>
              <a:rPr lang="en-US" dirty="0"/>
              <a:t>protocol</a:t>
            </a:r>
          </a:p>
        </p:txBody>
      </p:sp>
      <p:graphicFrame>
        <p:nvGraphicFramePr>
          <p:cNvPr id="18" name="Table 17">
            <a:extLst>
              <a:ext uri="{FF2B5EF4-FFF2-40B4-BE49-F238E27FC236}">
                <a16:creationId xmlns:a16="http://schemas.microsoft.com/office/drawing/2014/main" id="{E21BE969-222D-6541-8EB5-7021FFE12801}"/>
              </a:ext>
            </a:extLst>
          </p:cNvPr>
          <p:cNvGraphicFramePr>
            <a:graphicFrameLocks noGrp="1"/>
          </p:cNvGraphicFramePr>
          <p:nvPr/>
        </p:nvGraphicFramePr>
        <p:xfrm>
          <a:off x="10997911" y="1037913"/>
          <a:ext cx="1110259" cy="1524000"/>
        </p:xfrm>
        <a:graphic>
          <a:graphicData uri="http://schemas.openxmlformats.org/drawingml/2006/table">
            <a:tbl>
              <a:tblPr>
                <a:tableStyleId>{5C22544A-7EE6-4342-B048-85BDC9FD1C3A}</a:tableStyleId>
              </a:tblPr>
              <a:tblGrid>
                <a:gridCol w="1110259">
                  <a:extLst>
                    <a:ext uri="{9D8B030D-6E8A-4147-A177-3AD203B41FA5}">
                      <a16:colId xmlns:a16="http://schemas.microsoft.com/office/drawing/2014/main" val="294541800"/>
                    </a:ext>
                  </a:extLst>
                </a:gridCol>
              </a:tblGrid>
              <a:tr h="259360">
                <a:tc>
                  <a:txBody>
                    <a:bodyPr/>
                    <a:lstStyle/>
                    <a:p>
                      <a:pPr algn="ctr"/>
                      <a:r>
                        <a:rPr lang="en-US" sz="1400" dirty="0"/>
                        <a:t>Application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38866132"/>
                  </a:ext>
                </a:extLst>
              </a:tr>
              <a:tr h="259360">
                <a:tc>
                  <a:txBody>
                    <a:bodyPr/>
                    <a:lstStyle/>
                    <a:p>
                      <a:pPr algn="ctr"/>
                      <a:r>
                        <a:rPr lang="en-US" sz="1400" dirty="0"/>
                        <a:t>Transport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5220085"/>
                  </a:ext>
                </a:extLst>
              </a:tr>
              <a:tr h="259360">
                <a:tc>
                  <a:txBody>
                    <a:bodyPr/>
                    <a:lstStyle/>
                    <a:p>
                      <a:pPr algn="ctr"/>
                      <a:r>
                        <a:rPr lang="en-US" sz="1400" dirty="0"/>
                        <a:t>Network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6410265"/>
                  </a:ext>
                </a:extLst>
              </a:tr>
              <a:tr h="259360">
                <a:tc>
                  <a:txBody>
                    <a:bodyPr/>
                    <a:lstStyle/>
                    <a:p>
                      <a:pPr algn="ctr"/>
                      <a:r>
                        <a:rPr lang="en-US" sz="1400" dirty="0"/>
                        <a:t>Data Link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3938111"/>
                  </a:ext>
                </a:extLst>
              </a:tr>
              <a:tr h="259360">
                <a:tc>
                  <a:txBody>
                    <a:bodyPr/>
                    <a:lstStyle/>
                    <a:p>
                      <a:pPr algn="ctr"/>
                      <a:r>
                        <a:rPr lang="en-US" sz="1400" dirty="0"/>
                        <a:t>Physical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35652377"/>
                  </a:ext>
                </a:extLst>
              </a:tr>
            </a:tbl>
          </a:graphicData>
        </a:graphic>
      </p:graphicFrame>
      <p:sp>
        <p:nvSpPr>
          <p:cNvPr id="4" name="Rectangle 3">
            <a:extLst>
              <a:ext uri="{FF2B5EF4-FFF2-40B4-BE49-F238E27FC236}">
                <a16:creationId xmlns:a16="http://schemas.microsoft.com/office/drawing/2014/main" id="{517B9DB3-0FB5-394A-9A63-3548E388F537}"/>
              </a:ext>
            </a:extLst>
          </p:cNvPr>
          <p:cNvSpPr/>
          <p:nvPr/>
        </p:nvSpPr>
        <p:spPr>
          <a:xfrm>
            <a:off x="10906539" y="1577009"/>
            <a:ext cx="1258957" cy="103366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997772492"/>
      </p:ext>
    </p:extLst>
  </p:cSld>
  <p:clrMapOvr>
    <a:masterClrMapping/>
  </p:clrMapOvr>
  <mc:AlternateContent xmlns:mc="http://schemas.openxmlformats.org/markup-compatibility/2006" xmlns:p14="http://schemas.microsoft.com/office/powerpoint/2010/main">
    <mc:Choice Requires="p14">
      <p:transition spd="slow" p14:dur="2000" advTm="51017"/>
    </mc:Choice>
    <mc:Fallback xmlns="">
      <p:transition spd="slow" advTm="51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dissolv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dissolve">
                                      <p:cBhvr>
                                        <p:cTn id="20"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D5AB8F-7F6E-9F41-9CA8-90E898C6EA39}"/>
              </a:ext>
            </a:extLst>
          </p:cNvPr>
          <p:cNvSpPr>
            <a:spLocks noGrp="1"/>
          </p:cNvSpPr>
          <p:nvPr>
            <p:ph type="title"/>
          </p:nvPr>
        </p:nvSpPr>
        <p:spPr/>
        <p:txBody>
          <a:bodyPr/>
          <a:lstStyle/>
          <a:p>
            <a:r>
              <a:rPr lang="en-US" dirty="0"/>
              <a:t>Quick Glance: Course topics</a:t>
            </a:r>
          </a:p>
        </p:txBody>
      </p:sp>
      <p:sp>
        <p:nvSpPr>
          <p:cNvPr id="3" name="Content Placeholder 2">
            <a:extLst>
              <a:ext uri="{FF2B5EF4-FFF2-40B4-BE49-F238E27FC236}">
                <a16:creationId xmlns:a16="http://schemas.microsoft.com/office/drawing/2014/main" id="{AC72CA1E-2CE7-D14B-BFB5-7ECACC5C3771}"/>
              </a:ext>
            </a:extLst>
          </p:cNvPr>
          <p:cNvSpPr>
            <a:spLocks noGrp="1"/>
          </p:cNvSpPr>
          <p:nvPr>
            <p:ph idx="1"/>
          </p:nvPr>
        </p:nvSpPr>
        <p:spPr/>
        <p:txBody>
          <a:bodyPr>
            <a:normAutofit fontScale="85000" lnSpcReduction="10000"/>
          </a:bodyPr>
          <a:lstStyle/>
          <a:p>
            <a:r>
              <a:rPr lang="en-US" dirty="0"/>
              <a:t>To explore design space of wireless networks we include course modules on:</a:t>
            </a:r>
          </a:p>
          <a:p>
            <a:pPr lvl="1"/>
            <a:r>
              <a:rPr lang="en-US" dirty="0"/>
              <a:t>Point-to-point networks (Bluetooth Low Energy)</a:t>
            </a:r>
          </a:p>
          <a:p>
            <a:pPr lvl="1"/>
            <a:r>
              <a:rPr lang="en-US" dirty="0"/>
              <a:t>Mesh networks (IEEE 802.15.4 and Thread) </a:t>
            </a:r>
          </a:p>
          <a:p>
            <a:pPr lvl="1"/>
            <a:r>
              <a:rPr lang="en-US" dirty="0"/>
              <a:t>Hub-and-spoke networks (WiFi) </a:t>
            </a:r>
          </a:p>
          <a:p>
            <a:pPr lvl="1"/>
            <a:r>
              <a:rPr lang="en-US" dirty="0"/>
              <a:t>Long-range networks (</a:t>
            </a:r>
            <a:r>
              <a:rPr lang="en-US" dirty="0" err="1"/>
              <a:t>LoRa</a:t>
            </a:r>
            <a:r>
              <a:rPr lang="en-US" dirty="0"/>
              <a:t> and 4G/5G cellular)</a:t>
            </a:r>
          </a:p>
          <a:p>
            <a:endParaRPr lang="en-US" dirty="0"/>
          </a:p>
          <a:p>
            <a:r>
              <a:rPr lang="en-US" dirty="0"/>
              <a:t>Introduce topics in lectures </a:t>
            </a:r>
          </a:p>
          <a:p>
            <a:r>
              <a:rPr lang="en-US" dirty="0"/>
              <a:t>Reinforce learning with in-class and out-of-class hands-on labs/assignments</a:t>
            </a:r>
          </a:p>
          <a:p>
            <a:endParaRPr lang="en-US" dirty="0"/>
          </a:p>
          <a:p>
            <a:r>
              <a:rPr lang="en-US" dirty="0"/>
              <a:t>Introduce students to additional specialized wireless protocols:</a:t>
            </a:r>
          </a:p>
          <a:p>
            <a:pPr lvl="1"/>
            <a:r>
              <a:rPr lang="en-US" dirty="0"/>
              <a:t>Visible Light Communication (VLC)</a:t>
            </a:r>
          </a:p>
          <a:p>
            <a:pPr lvl="1"/>
            <a:r>
              <a:rPr lang="en-US" dirty="0"/>
              <a:t>Citizens Broadband Radio Service (CBRS)</a:t>
            </a:r>
          </a:p>
          <a:p>
            <a:pPr lvl="1"/>
            <a:r>
              <a:rPr lang="en-US" dirty="0" err="1"/>
              <a:t>Sigfox</a:t>
            </a:r>
            <a:endParaRPr lang="en-US" dirty="0"/>
          </a:p>
          <a:p>
            <a:pPr lvl="1"/>
            <a:r>
              <a:rPr lang="en-US" dirty="0"/>
              <a:t>Cellular IoT (LTE-M and NB-IoT)</a:t>
            </a:r>
          </a:p>
          <a:p>
            <a:endParaRPr lang="en-US" dirty="0"/>
          </a:p>
          <a:p>
            <a:endParaRPr lang="en-US" dirty="0"/>
          </a:p>
        </p:txBody>
      </p:sp>
      <p:sp>
        <p:nvSpPr>
          <p:cNvPr id="5" name="Slide Number Placeholder 4">
            <a:extLst>
              <a:ext uri="{FF2B5EF4-FFF2-40B4-BE49-F238E27FC236}">
                <a16:creationId xmlns:a16="http://schemas.microsoft.com/office/drawing/2014/main" id="{FFC366D3-65E9-474F-AB7C-83F5A3F9AB16}"/>
              </a:ext>
            </a:extLst>
          </p:cNvPr>
          <p:cNvSpPr>
            <a:spLocks noGrp="1"/>
          </p:cNvSpPr>
          <p:nvPr>
            <p:ph type="sldNum" sz="quarter" idx="12"/>
          </p:nvPr>
        </p:nvSpPr>
        <p:spPr/>
        <p:txBody>
          <a:bodyPr/>
          <a:lstStyle/>
          <a:p>
            <a:fld id="{57E33C6C-E700-E440-B326-DFF807C094A4}" type="slidenum">
              <a:rPr lang="en-US" smtClean="0"/>
              <a:t>11</a:t>
            </a:fld>
            <a:endParaRPr lang="en-US"/>
          </a:p>
        </p:txBody>
      </p:sp>
    </p:spTree>
    <p:custDataLst>
      <p:tags r:id="rId1"/>
    </p:custDataLst>
    <p:extLst>
      <p:ext uri="{BB962C8B-B14F-4D97-AF65-F5344CB8AC3E}">
        <p14:creationId xmlns:p14="http://schemas.microsoft.com/office/powerpoint/2010/main" val="2233802732"/>
      </p:ext>
    </p:extLst>
  </p:cSld>
  <p:clrMapOvr>
    <a:masterClrMapping/>
  </p:clrMapOvr>
  <mc:AlternateContent xmlns:mc="http://schemas.openxmlformats.org/markup-compatibility/2006" xmlns:p14="http://schemas.microsoft.com/office/powerpoint/2010/main">
    <mc:Choice Requires="p14">
      <p:transition spd="slow" p14:dur="2000" advTm="27202"/>
    </mc:Choice>
    <mc:Fallback xmlns="">
      <p:transition spd="slow" advTm="27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dissolve">
                                      <p:cBhvr>
                                        <p:cTn id="16" dur="500"/>
                                        <p:tgtEl>
                                          <p:spTgt spid="3">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dissolv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dissolve">
                                      <p:cBhvr>
                                        <p:cTn id="24" dur="500"/>
                                        <p:tgtEl>
                                          <p:spTgt spid="3">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dissolve">
                                      <p:cBhvr>
                                        <p:cTn id="29" dur="500"/>
                                        <p:tgtEl>
                                          <p:spTgt spid="3">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3">
                                            <p:txEl>
                                              <p:pRg st="9" end="9"/>
                                            </p:txEl>
                                          </p:spTgt>
                                        </p:tgtEl>
                                        <p:attrNameLst>
                                          <p:attrName>style.visibility</p:attrName>
                                        </p:attrNameLst>
                                      </p:cBhvr>
                                      <p:to>
                                        <p:strVal val="visible"/>
                                      </p:to>
                                    </p:set>
                                    <p:animEffect transition="in" filter="dissolve">
                                      <p:cBhvr>
                                        <p:cTn id="34" dur="500"/>
                                        <p:tgtEl>
                                          <p:spTgt spid="3">
                                            <p:txEl>
                                              <p:pRg st="9" end="9"/>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3">
                                            <p:txEl>
                                              <p:pRg st="10" end="10"/>
                                            </p:txEl>
                                          </p:spTgt>
                                        </p:tgtEl>
                                        <p:attrNameLst>
                                          <p:attrName>style.visibility</p:attrName>
                                        </p:attrNameLst>
                                      </p:cBhvr>
                                      <p:to>
                                        <p:strVal val="visible"/>
                                      </p:to>
                                    </p:set>
                                    <p:animEffect transition="in" filter="dissolve">
                                      <p:cBhvr>
                                        <p:cTn id="37" dur="500"/>
                                        <p:tgtEl>
                                          <p:spTgt spid="3">
                                            <p:txEl>
                                              <p:pRg st="10" end="10"/>
                                            </p:txEl>
                                          </p:spTgt>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3">
                                            <p:txEl>
                                              <p:pRg st="11" end="11"/>
                                            </p:txEl>
                                          </p:spTgt>
                                        </p:tgtEl>
                                        <p:attrNameLst>
                                          <p:attrName>style.visibility</p:attrName>
                                        </p:attrNameLst>
                                      </p:cBhvr>
                                      <p:to>
                                        <p:strVal val="visible"/>
                                      </p:to>
                                    </p:set>
                                    <p:animEffect transition="in" filter="dissolve">
                                      <p:cBhvr>
                                        <p:cTn id="40" dur="500"/>
                                        <p:tgtEl>
                                          <p:spTgt spid="3">
                                            <p:txEl>
                                              <p:pRg st="11" end="11"/>
                                            </p:txEl>
                                          </p:spTgt>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3">
                                            <p:txEl>
                                              <p:pRg st="12" end="12"/>
                                            </p:txEl>
                                          </p:spTgt>
                                        </p:tgtEl>
                                        <p:attrNameLst>
                                          <p:attrName>style.visibility</p:attrName>
                                        </p:attrNameLst>
                                      </p:cBhvr>
                                      <p:to>
                                        <p:strVal val="visible"/>
                                      </p:to>
                                    </p:set>
                                    <p:animEffect transition="in" filter="dissolve">
                                      <p:cBhvr>
                                        <p:cTn id="43" dur="500"/>
                                        <p:tgtEl>
                                          <p:spTgt spid="3">
                                            <p:txEl>
                                              <p:pRg st="12" end="12"/>
                                            </p:txEl>
                                          </p:spTgt>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3">
                                            <p:txEl>
                                              <p:pRg st="13" end="13"/>
                                            </p:txEl>
                                          </p:spTgt>
                                        </p:tgtEl>
                                        <p:attrNameLst>
                                          <p:attrName>style.visibility</p:attrName>
                                        </p:attrNameLst>
                                      </p:cBhvr>
                                      <p:to>
                                        <p:strVal val="visible"/>
                                      </p:to>
                                    </p:set>
                                    <p:animEffect transition="in" filter="dissolve">
                                      <p:cBhvr>
                                        <p:cTn id="46" dur="500"/>
                                        <p:tgtEl>
                                          <p:spTgt spid="3">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B6ABF-DD79-8546-808C-68331C80B6CC}"/>
              </a:ext>
            </a:extLst>
          </p:cNvPr>
          <p:cNvSpPr>
            <a:spLocks noGrp="1"/>
          </p:cNvSpPr>
          <p:nvPr>
            <p:ph type="title"/>
          </p:nvPr>
        </p:nvSpPr>
        <p:spPr/>
        <p:txBody>
          <a:bodyPr>
            <a:normAutofit/>
          </a:bodyPr>
          <a:lstStyle/>
          <a:p>
            <a:r>
              <a:rPr lang="en-US" sz="3200" dirty="0"/>
              <a:t>Students Work on Similar Hardware to What People Use in the Industry</a:t>
            </a:r>
          </a:p>
        </p:txBody>
      </p:sp>
      <p:sp>
        <p:nvSpPr>
          <p:cNvPr id="3" name="Content Placeholder 2">
            <a:extLst>
              <a:ext uri="{FF2B5EF4-FFF2-40B4-BE49-F238E27FC236}">
                <a16:creationId xmlns:a16="http://schemas.microsoft.com/office/drawing/2014/main" id="{24146D38-BECE-3147-86E3-CCE09AA731F8}"/>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5" name="Slide Number Placeholder 4">
            <a:extLst>
              <a:ext uri="{FF2B5EF4-FFF2-40B4-BE49-F238E27FC236}">
                <a16:creationId xmlns:a16="http://schemas.microsoft.com/office/drawing/2014/main" id="{F7736DFA-FAFE-D64E-A024-B50162C8A1E7}"/>
              </a:ext>
            </a:extLst>
          </p:cNvPr>
          <p:cNvSpPr>
            <a:spLocks noGrp="1"/>
          </p:cNvSpPr>
          <p:nvPr>
            <p:ph type="sldNum" sz="quarter" idx="12"/>
          </p:nvPr>
        </p:nvSpPr>
        <p:spPr/>
        <p:txBody>
          <a:bodyPr/>
          <a:lstStyle/>
          <a:p>
            <a:fld id="{57E33C6C-E700-E440-B326-DFF807C094A4}" type="slidenum">
              <a:rPr lang="en-US" smtClean="0"/>
              <a:t>12</a:t>
            </a:fld>
            <a:endParaRPr lang="en-US" dirty="0"/>
          </a:p>
        </p:txBody>
      </p:sp>
      <p:sp>
        <p:nvSpPr>
          <p:cNvPr id="9" name="TextBox 8">
            <a:extLst>
              <a:ext uri="{FF2B5EF4-FFF2-40B4-BE49-F238E27FC236}">
                <a16:creationId xmlns:a16="http://schemas.microsoft.com/office/drawing/2014/main" id="{87A4C060-29D5-9042-AF4E-605E21C8D539}"/>
              </a:ext>
            </a:extLst>
          </p:cNvPr>
          <p:cNvSpPr txBox="1"/>
          <p:nvPr/>
        </p:nvSpPr>
        <p:spPr>
          <a:xfrm>
            <a:off x="6368284" y="2010356"/>
            <a:ext cx="5719106" cy="4093428"/>
          </a:xfrm>
          <a:prstGeom prst="rect">
            <a:avLst/>
          </a:prstGeom>
          <a:noFill/>
        </p:spPr>
        <p:txBody>
          <a:bodyPr wrap="square" rtlCol="0">
            <a:spAutoFit/>
          </a:bodyPr>
          <a:lstStyle/>
          <a:p>
            <a:pPr marL="342900" indent="-342900">
              <a:buAutoNum type="arabicParenBoth"/>
            </a:pPr>
            <a:r>
              <a:rPr lang="en-US" sz="2000" dirty="0"/>
              <a:t>Nordic nRF52840 Development Kit (</a:t>
            </a:r>
            <a:r>
              <a:rPr lang="en-US" sz="2000" dirty="0">
                <a:solidFill>
                  <a:schemeClr val="accent2"/>
                </a:solidFill>
              </a:rPr>
              <a:t>$50</a:t>
            </a:r>
            <a:r>
              <a:rPr lang="en-US" sz="2000" dirty="0"/>
              <a:t>)</a:t>
            </a:r>
          </a:p>
          <a:p>
            <a:pPr marL="342900" indent="-342900">
              <a:buAutoNum type="arabicParenBoth"/>
            </a:pPr>
            <a:r>
              <a:rPr lang="en-US" sz="2000" dirty="0"/>
              <a:t>Nordic nRF52840 Dongle (</a:t>
            </a:r>
            <a:r>
              <a:rPr lang="en-US" sz="2000" dirty="0">
                <a:solidFill>
                  <a:schemeClr val="accent2"/>
                </a:solidFill>
              </a:rPr>
              <a:t>$10</a:t>
            </a:r>
            <a:r>
              <a:rPr lang="en-US" sz="2000" dirty="0"/>
              <a:t>)</a:t>
            </a:r>
          </a:p>
          <a:p>
            <a:pPr marL="285750" indent="-285750">
              <a:buFont typeface="Arial" panose="020B0604020202020204" pitchFamily="34" charset="0"/>
              <a:buChar char="•"/>
            </a:pPr>
            <a:r>
              <a:rPr lang="en-US" sz="2000" dirty="0"/>
              <a:t>Has support for:</a:t>
            </a:r>
          </a:p>
          <a:p>
            <a:pPr marL="742950" lvl="1" indent="-285750">
              <a:buFont typeface="Arial" panose="020B0604020202020204" pitchFamily="34" charset="0"/>
              <a:buChar char="•"/>
            </a:pPr>
            <a:r>
              <a:rPr lang="en-US" sz="2000" dirty="0"/>
              <a:t>Bluetooth &amp; Bluetooth Low Energy (BLE)</a:t>
            </a:r>
          </a:p>
          <a:p>
            <a:pPr marL="742950" lvl="1" indent="-285750">
              <a:buFont typeface="Arial" panose="020B0604020202020204" pitchFamily="34" charset="0"/>
              <a:buChar char="•"/>
            </a:pPr>
            <a:r>
              <a:rPr lang="en-US" sz="2000" dirty="0"/>
              <a:t>802.15.4</a:t>
            </a:r>
          </a:p>
          <a:p>
            <a:pPr marL="742950" lvl="1" indent="-285750">
              <a:buFont typeface="Arial" panose="020B0604020202020204" pitchFamily="34" charset="0"/>
              <a:buChar char="•"/>
            </a:pPr>
            <a:r>
              <a:rPr lang="en-US" sz="2000" dirty="0"/>
              <a:t>Thread</a:t>
            </a:r>
          </a:p>
          <a:p>
            <a:pPr marL="742950" lvl="1" indent="-285750">
              <a:buFont typeface="Arial" panose="020B0604020202020204" pitchFamily="34" charset="0"/>
              <a:buChar char="•"/>
            </a:pPr>
            <a:r>
              <a:rPr lang="en-US" sz="2000" dirty="0"/>
              <a:t>NFC</a:t>
            </a:r>
          </a:p>
          <a:p>
            <a:endParaRPr lang="en-US" sz="2000" dirty="0"/>
          </a:p>
          <a:p>
            <a:pPr marL="342900" indent="-342900">
              <a:buAutoNum type="arabicParenBoth" startAt="3"/>
            </a:pPr>
            <a:r>
              <a:rPr lang="en-US" sz="2000" dirty="0" err="1"/>
              <a:t>Heltec</a:t>
            </a:r>
            <a:r>
              <a:rPr lang="en-US" sz="2000" dirty="0"/>
              <a:t> WiFi </a:t>
            </a:r>
            <a:r>
              <a:rPr lang="en-US" sz="2000" dirty="0" err="1"/>
              <a:t>LoRa</a:t>
            </a:r>
            <a:r>
              <a:rPr lang="en-US" sz="2000" dirty="0"/>
              <a:t> 32 v3 (</a:t>
            </a:r>
            <a:r>
              <a:rPr lang="en-US" sz="2000" dirty="0">
                <a:solidFill>
                  <a:schemeClr val="accent2"/>
                </a:solidFill>
              </a:rPr>
              <a:t>$20</a:t>
            </a:r>
            <a:r>
              <a:rPr lang="en-US" sz="2000" dirty="0"/>
              <a:t>)</a:t>
            </a:r>
          </a:p>
          <a:p>
            <a:pPr marL="285750" indent="-285750">
              <a:buFont typeface="Arial" panose="020B0604020202020204" pitchFamily="34" charset="0"/>
              <a:buChar char="•"/>
            </a:pPr>
            <a:r>
              <a:rPr lang="en-US" sz="2000" dirty="0"/>
              <a:t>Has support for:</a:t>
            </a:r>
          </a:p>
          <a:p>
            <a:pPr marL="742950" lvl="1" indent="-285750">
              <a:buFont typeface="Arial" panose="020B0604020202020204" pitchFamily="34" charset="0"/>
              <a:buChar char="•"/>
            </a:pPr>
            <a:r>
              <a:rPr lang="en-US" sz="2000" dirty="0"/>
              <a:t>WiFi</a:t>
            </a:r>
          </a:p>
          <a:p>
            <a:pPr marL="742950" lvl="1" indent="-285750">
              <a:buFont typeface="Arial" panose="020B0604020202020204" pitchFamily="34" charset="0"/>
              <a:buChar char="•"/>
            </a:pPr>
            <a:r>
              <a:rPr lang="en-US" sz="2000" dirty="0" err="1"/>
              <a:t>LoRa</a:t>
            </a:r>
            <a:endParaRPr lang="en-US" sz="2000" dirty="0"/>
          </a:p>
          <a:p>
            <a:pPr marL="742950" lvl="1" indent="-285750">
              <a:buFont typeface="Arial" panose="020B0604020202020204" pitchFamily="34" charset="0"/>
              <a:buChar char="•"/>
            </a:pPr>
            <a:r>
              <a:rPr lang="en-US" sz="2000" dirty="0"/>
              <a:t>Bluetooth &amp; Bluetooth Low Energy (BLE)</a:t>
            </a:r>
          </a:p>
        </p:txBody>
      </p:sp>
      <p:pic>
        <p:nvPicPr>
          <p:cNvPr id="11" name="Picture 10">
            <a:extLst>
              <a:ext uri="{FF2B5EF4-FFF2-40B4-BE49-F238E27FC236}">
                <a16:creationId xmlns:a16="http://schemas.microsoft.com/office/drawing/2014/main" id="{2E7F2C50-C1CD-BC48-80E1-FD699C5FB7D3}"/>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838200" y="2010356"/>
            <a:ext cx="4793888" cy="3443845"/>
          </a:xfrm>
          <a:prstGeom prst="rect">
            <a:avLst/>
          </a:prstGeom>
        </p:spPr>
      </p:pic>
      <p:cxnSp>
        <p:nvCxnSpPr>
          <p:cNvPr id="13" name="Straight Arrow Connector 12">
            <a:extLst>
              <a:ext uri="{FF2B5EF4-FFF2-40B4-BE49-F238E27FC236}">
                <a16:creationId xmlns:a16="http://schemas.microsoft.com/office/drawing/2014/main" id="{C9EFB81B-CE07-A149-A17D-F731BDB2197E}"/>
              </a:ext>
            </a:extLst>
          </p:cNvPr>
          <p:cNvCxnSpPr>
            <a:cxnSpLocks/>
          </p:cNvCxnSpPr>
          <p:nvPr/>
        </p:nvCxnSpPr>
        <p:spPr>
          <a:xfrm flipH="1">
            <a:off x="1947553" y="3978234"/>
            <a:ext cx="760021" cy="197130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3CF87E0C-98E0-3D48-B218-E37EFCEF43BD}"/>
              </a:ext>
            </a:extLst>
          </p:cNvPr>
          <p:cNvSpPr txBox="1"/>
          <p:nvPr/>
        </p:nvSpPr>
        <p:spPr>
          <a:xfrm>
            <a:off x="574773" y="5987017"/>
            <a:ext cx="3729867" cy="369332"/>
          </a:xfrm>
          <a:prstGeom prst="rect">
            <a:avLst/>
          </a:prstGeom>
          <a:noFill/>
        </p:spPr>
        <p:txBody>
          <a:bodyPr wrap="none" rtlCol="0">
            <a:spAutoFit/>
          </a:bodyPr>
          <a:lstStyle/>
          <a:p>
            <a:r>
              <a:rPr lang="en-US" dirty="0">
                <a:solidFill>
                  <a:srgbClr val="FF0000"/>
                </a:solidFill>
              </a:rPr>
              <a:t>(1) Nordic nRF52840 Development Kit</a:t>
            </a:r>
          </a:p>
        </p:txBody>
      </p:sp>
      <p:sp>
        <p:nvSpPr>
          <p:cNvPr id="17" name="TextBox 16">
            <a:extLst>
              <a:ext uri="{FF2B5EF4-FFF2-40B4-BE49-F238E27FC236}">
                <a16:creationId xmlns:a16="http://schemas.microsoft.com/office/drawing/2014/main" id="{8DE80361-77FB-0149-9A8B-4C8EB4B1388B}"/>
              </a:ext>
            </a:extLst>
          </p:cNvPr>
          <p:cNvSpPr txBox="1"/>
          <p:nvPr/>
        </p:nvSpPr>
        <p:spPr>
          <a:xfrm>
            <a:off x="112020" y="1344920"/>
            <a:ext cx="2823273" cy="369332"/>
          </a:xfrm>
          <a:prstGeom prst="rect">
            <a:avLst/>
          </a:prstGeom>
          <a:noFill/>
        </p:spPr>
        <p:txBody>
          <a:bodyPr wrap="none" rtlCol="0">
            <a:spAutoFit/>
          </a:bodyPr>
          <a:lstStyle/>
          <a:p>
            <a:r>
              <a:rPr lang="en-US" dirty="0">
                <a:solidFill>
                  <a:srgbClr val="FF0000"/>
                </a:solidFill>
              </a:rPr>
              <a:t>(2) Nordic nRF52840 Dongle</a:t>
            </a:r>
          </a:p>
        </p:txBody>
      </p:sp>
      <p:cxnSp>
        <p:nvCxnSpPr>
          <p:cNvPr id="18" name="Straight Arrow Connector 17">
            <a:extLst>
              <a:ext uri="{FF2B5EF4-FFF2-40B4-BE49-F238E27FC236}">
                <a16:creationId xmlns:a16="http://schemas.microsoft.com/office/drawing/2014/main" id="{0843025E-1CA6-8C48-B09B-F191F3CED56F}"/>
              </a:ext>
            </a:extLst>
          </p:cNvPr>
          <p:cNvCxnSpPr>
            <a:cxnSpLocks/>
          </p:cNvCxnSpPr>
          <p:nvPr/>
        </p:nvCxnSpPr>
        <p:spPr>
          <a:xfrm flipH="1" flipV="1">
            <a:off x="1246910" y="1714252"/>
            <a:ext cx="320633" cy="1895847"/>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37E32FF8-1F95-FE46-AFAF-1AA4704EED2D}"/>
              </a:ext>
            </a:extLst>
          </p:cNvPr>
          <p:cNvSpPr txBox="1"/>
          <p:nvPr/>
        </p:nvSpPr>
        <p:spPr>
          <a:xfrm>
            <a:off x="3181530" y="1344920"/>
            <a:ext cx="2634760" cy="369332"/>
          </a:xfrm>
          <a:prstGeom prst="rect">
            <a:avLst/>
          </a:prstGeom>
          <a:noFill/>
        </p:spPr>
        <p:txBody>
          <a:bodyPr wrap="none" rtlCol="0">
            <a:spAutoFit/>
          </a:bodyPr>
          <a:lstStyle/>
          <a:p>
            <a:r>
              <a:rPr lang="en-US" dirty="0">
                <a:solidFill>
                  <a:srgbClr val="FF0000"/>
                </a:solidFill>
              </a:rPr>
              <a:t>(3) </a:t>
            </a:r>
            <a:r>
              <a:rPr lang="en-US" dirty="0" err="1">
                <a:solidFill>
                  <a:srgbClr val="FF0000"/>
                </a:solidFill>
              </a:rPr>
              <a:t>Heltec</a:t>
            </a:r>
            <a:r>
              <a:rPr lang="en-US" dirty="0">
                <a:solidFill>
                  <a:srgbClr val="FF0000"/>
                </a:solidFill>
              </a:rPr>
              <a:t> WiFi </a:t>
            </a:r>
            <a:r>
              <a:rPr lang="en-US" dirty="0" err="1">
                <a:solidFill>
                  <a:srgbClr val="FF0000"/>
                </a:solidFill>
              </a:rPr>
              <a:t>LoRa</a:t>
            </a:r>
            <a:r>
              <a:rPr lang="en-US" dirty="0">
                <a:solidFill>
                  <a:srgbClr val="FF0000"/>
                </a:solidFill>
              </a:rPr>
              <a:t> 32 v3</a:t>
            </a:r>
          </a:p>
        </p:txBody>
      </p:sp>
      <p:cxnSp>
        <p:nvCxnSpPr>
          <p:cNvPr id="26" name="Straight Arrow Connector 25">
            <a:extLst>
              <a:ext uri="{FF2B5EF4-FFF2-40B4-BE49-F238E27FC236}">
                <a16:creationId xmlns:a16="http://schemas.microsoft.com/office/drawing/2014/main" id="{2D3B3159-B891-0144-9E27-1A83FA083F7E}"/>
              </a:ext>
            </a:extLst>
          </p:cNvPr>
          <p:cNvCxnSpPr>
            <a:cxnSpLocks/>
            <a:endCxn id="21" idx="2"/>
          </p:cNvCxnSpPr>
          <p:nvPr/>
        </p:nvCxnSpPr>
        <p:spPr>
          <a:xfrm flipH="1" flipV="1">
            <a:off x="4498910" y="1714252"/>
            <a:ext cx="631231" cy="212670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264817795"/>
      </p:ext>
    </p:extLst>
  </p:cSld>
  <p:clrMapOvr>
    <a:masterClrMapping/>
  </p:clrMapOvr>
  <mc:AlternateContent xmlns:mc="http://schemas.openxmlformats.org/markup-compatibility/2006" xmlns:p14="http://schemas.microsoft.com/office/powerpoint/2010/main">
    <mc:Choice Requires="p14">
      <p:transition spd="slow" p14:dur="2000" advTm="37216"/>
    </mc:Choice>
    <mc:Fallback xmlns="">
      <p:transition spd="slow" advTm="3721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dissolve">
                                      <p:cBhvr>
                                        <p:cTn id="7" dur="500"/>
                                        <p:tgtEl>
                                          <p:spTgt spid="9">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dissolve">
                                      <p:cBhvr>
                                        <p:cTn id="10" dur="500"/>
                                        <p:tgtEl>
                                          <p:spTgt spid="16"/>
                                        </p:tgtEl>
                                      </p:cBhvr>
                                    </p:animEffect>
                                  </p:childTnLst>
                                </p:cTn>
                              </p:par>
                              <p:par>
                                <p:cTn id="11" presetID="9"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dissolv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9">
                                            <p:txEl>
                                              <p:pRg st="1" end="1"/>
                                            </p:txEl>
                                          </p:spTgt>
                                        </p:tgtEl>
                                        <p:attrNameLst>
                                          <p:attrName>style.visibility</p:attrName>
                                        </p:attrNameLst>
                                      </p:cBhvr>
                                      <p:to>
                                        <p:strVal val="visible"/>
                                      </p:to>
                                    </p:set>
                                    <p:animEffect transition="in" filter="dissolve">
                                      <p:cBhvr>
                                        <p:cTn id="18" dur="500"/>
                                        <p:tgtEl>
                                          <p:spTgt spid="9">
                                            <p:txEl>
                                              <p:pRg st="1" end="1"/>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dissolve">
                                      <p:cBhvr>
                                        <p:cTn id="21" dur="500"/>
                                        <p:tgtEl>
                                          <p:spTgt spid="17"/>
                                        </p:tgtEl>
                                      </p:cBhvr>
                                    </p:animEffect>
                                  </p:childTnLst>
                                </p:cTn>
                              </p:par>
                              <p:par>
                                <p:cTn id="22" presetID="9" presetClass="entr" presetSubtype="0" fill="hold"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dissolve">
                                      <p:cBhvr>
                                        <p:cTn id="24" dur="500"/>
                                        <p:tgtEl>
                                          <p:spTgt spid="18"/>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9">
                                            <p:txEl>
                                              <p:pRg st="2" end="2"/>
                                            </p:txEl>
                                          </p:spTgt>
                                        </p:tgtEl>
                                        <p:attrNameLst>
                                          <p:attrName>style.visibility</p:attrName>
                                        </p:attrNameLst>
                                      </p:cBhvr>
                                      <p:to>
                                        <p:strVal val="visible"/>
                                      </p:to>
                                    </p:set>
                                    <p:animEffect transition="in" filter="dissolve">
                                      <p:cBhvr>
                                        <p:cTn id="29" dur="500"/>
                                        <p:tgtEl>
                                          <p:spTgt spid="9">
                                            <p:txEl>
                                              <p:pRg st="2" end="2"/>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9">
                                            <p:txEl>
                                              <p:pRg st="3" end="3"/>
                                            </p:txEl>
                                          </p:spTgt>
                                        </p:tgtEl>
                                        <p:attrNameLst>
                                          <p:attrName>style.visibility</p:attrName>
                                        </p:attrNameLst>
                                      </p:cBhvr>
                                      <p:to>
                                        <p:strVal val="visible"/>
                                      </p:to>
                                    </p:set>
                                    <p:animEffect transition="in" filter="dissolve">
                                      <p:cBhvr>
                                        <p:cTn id="32" dur="500"/>
                                        <p:tgtEl>
                                          <p:spTgt spid="9">
                                            <p:txEl>
                                              <p:pRg st="3" end="3"/>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9">
                                            <p:txEl>
                                              <p:pRg st="4" end="4"/>
                                            </p:txEl>
                                          </p:spTgt>
                                        </p:tgtEl>
                                        <p:attrNameLst>
                                          <p:attrName>style.visibility</p:attrName>
                                        </p:attrNameLst>
                                      </p:cBhvr>
                                      <p:to>
                                        <p:strVal val="visible"/>
                                      </p:to>
                                    </p:set>
                                    <p:animEffect transition="in" filter="dissolve">
                                      <p:cBhvr>
                                        <p:cTn id="35" dur="500"/>
                                        <p:tgtEl>
                                          <p:spTgt spid="9">
                                            <p:txEl>
                                              <p:pRg st="4" end="4"/>
                                            </p:txEl>
                                          </p:spTgt>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9">
                                            <p:txEl>
                                              <p:pRg st="5" end="5"/>
                                            </p:txEl>
                                          </p:spTgt>
                                        </p:tgtEl>
                                        <p:attrNameLst>
                                          <p:attrName>style.visibility</p:attrName>
                                        </p:attrNameLst>
                                      </p:cBhvr>
                                      <p:to>
                                        <p:strVal val="visible"/>
                                      </p:to>
                                    </p:set>
                                    <p:animEffect transition="in" filter="dissolve">
                                      <p:cBhvr>
                                        <p:cTn id="38" dur="500"/>
                                        <p:tgtEl>
                                          <p:spTgt spid="9">
                                            <p:txEl>
                                              <p:pRg st="5" end="5"/>
                                            </p:txEl>
                                          </p:spTgt>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9">
                                            <p:txEl>
                                              <p:pRg st="6" end="6"/>
                                            </p:txEl>
                                          </p:spTgt>
                                        </p:tgtEl>
                                        <p:attrNameLst>
                                          <p:attrName>style.visibility</p:attrName>
                                        </p:attrNameLst>
                                      </p:cBhvr>
                                      <p:to>
                                        <p:strVal val="visible"/>
                                      </p:to>
                                    </p:set>
                                    <p:animEffect transition="in" filter="dissolve">
                                      <p:cBhvr>
                                        <p:cTn id="41" dur="500"/>
                                        <p:tgtEl>
                                          <p:spTgt spid="9">
                                            <p:txEl>
                                              <p:pRg st="6" end="6"/>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9" presetClass="entr" presetSubtype="0" fill="hold" grpId="0" nodeType="clickEffect">
                                  <p:stCondLst>
                                    <p:cond delay="0"/>
                                  </p:stCondLst>
                                  <p:childTnLst>
                                    <p:set>
                                      <p:cBhvr>
                                        <p:cTn id="45" dur="1" fill="hold">
                                          <p:stCondLst>
                                            <p:cond delay="0"/>
                                          </p:stCondLst>
                                        </p:cTn>
                                        <p:tgtEl>
                                          <p:spTgt spid="9">
                                            <p:txEl>
                                              <p:pRg st="8" end="8"/>
                                            </p:txEl>
                                          </p:spTgt>
                                        </p:tgtEl>
                                        <p:attrNameLst>
                                          <p:attrName>style.visibility</p:attrName>
                                        </p:attrNameLst>
                                      </p:cBhvr>
                                      <p:to>
                                        <p:strVal val="visible"/>
                                      </p:to>
                                    </p:set>
                                    <p:animEffect transition="in" filter="dissolve">
                                      <p:cBhvr>
                                        <p:cTn id="46" dur="500"/>
                                        <p:tgtEl>
                                          <p:spTgt spid="9">
                                            <p:txEl>
                                              <p:pRg st="8" end="8"/>
                                            </p:txEl>
                                          </p:spTgt>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dissolve">
                                      <p:cBhvr>
                                        <p:cTn id="49" dur="500"/>
                                        <p:tgtEl>
                                          <p:spTgt spid="21"/>
                                        </p:tgtEl>
                                      </p:cBhvr>
                                    </p:animEffect>
                                  </p:childTnLst>
                                </p:cTn>
                              </p:par>
                              <p:par>
                                <p:cTn id="50" presetID="9" presetClass="entr" presetSubtype="0" fill="hold" nodeType="with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dissolve">
                                      <p:cBhvr>
                                        <p:cTn id="52" dur="500"/>
                                        <p:tgtEl>
                                          <p:spTgt spid="26"/>
                                        </p:tgtEl>
                                      </p:cBhvr>
                                    </p:animEffect>
                                  </p:childTnLst>
                                </p:cTn>
                              </p:par>
                            </p:childTnLst>
                          </p:cTn>
                        </p:par>
                      </p:childTnLst>
                    </p:cTn>
                  </p:par>
                  <p:par>
                    <p:cTn id="53" fill="hold">
                      <p:stCondLst>
                        <p:cond delay="indefinite"/>
                      </p:stCondLst>
                      <p:childTnLst>
                        <p:par>
                          <p:cTn id="54" fill="hold">
                            <p:stCondLst>
                              <p:cond delay="0"/>
                            </p:stCondLst>
                            <p:childTnLst>
                              <p:par>
                                <p:cTn id="55" presetID="9" presetClass="entr" presetSubtype="0" fill="hold" grpId="0" nodeType="clickEffect">
                                  <p:stCondLst>
                                    <p:cond delay="0"/>
                                  </p:stCondLst>
                                  <p:childTnLst>
                                    <p:set>
                                      <p:cBhvr>
                                        <p:cTn id="56" dur="1" fill="hold">
                                          <p:stCondLst>
                                            <p:cond delay="0"/>
                                          </p:stCondLst>
                                        </p:cTn>
                                        <p:tgtEl>
                                          <p:spTgt spid="9">
                                            <p:txEl>
                                              <p:pRg st="9" end="9"/>
                                            </p:txEl>
                                          </p:spTgt>
                                        </p:tgtEl>
                                        <p:attrNameLst>
                                          <p:attrName>style.visibility</p:attrName>
                                        </p:attrNameLst>
                                      </p:cBhvr>
                                      <p:to>
                                        <p:strVal val="visible"/>
                                      </p:to>
                                    </p:set>
                                    <p:animEffect transition="in" filter="dissolve">
                                      <p:cBhvr>
                                        <p:cTn id="57" dur="500"/>
                                        <p:tgtEl>
                                          <p:spTgt spid="9">
                                            <p:txEl>
                                              <p:pRg st="9" end="9"/>
                                            </p:txEl>
                                          </p:spTgt>
                                        </p:tgtEl>
                                      </p:cBhvr>
                                    </p:animEffect>
                                  </p:childTnLst>
                                </p:cTn>
                              </p:par>
                              <p:par>
                                <p:cTn id="58" presetID="9" presetClass="entr" presetSubtype="0" fill="hold" grpId="0" nodeType="withEffect">
                                  <p:stCondLst>
                                    <p:cond delay="0"/>
                                  </p:stCondLst>
                                  <p:childTnLst>
                                    <p:set>
                                      <p:cBhvr>
                                        <p:cTn id="59" dur="1" fill="hold">
                                          <p:stCondLst>
                                            <p:cond delay="0"/>
                                          </p:stCondLst>
                                        </p:cTn>
                                        <p:tgtEl>
                                          <p:spTgt spid="9">
                                            <p:txEl>
                                              <p:pRg st="10" end="10"/>
                                            </p:txEl>
                                          </p:spTgt>
                                        </p:tgtEl>
                                        <p:attrNameLst>
                                          <p:attrName>style.visibility</p:attrName>
                                        </p:attrNameLst>
                                      </p:cBhvr>
                                      <p:to>
                                        <p:strVal val="visible"/>
                                      </p:to>
                                    </p:set>
                                    <p:animEffect transition="in" filter="dissolve">
                                      <p:cBhvr>
                                        <p:cTn id="60" dur="500"/>
                                        <p:tgtEl>
                                          <p:spTgt spid="9">
                                            <p:txEl>
                                              <p:pRg st="10" end="10"/>
                                            </p:txEl>
                                          </p:spTgt>
                                        </p:tgtEl>
                                      </p:cBhvr>
                                    </p:animEffect>
                                  </p:childTnLst>
                                </p:cTn>
                              </p:par>
                              <p:par>
                                <p:cTn id="61" presetID="9" presetClass="entr" presetSubtype="0" fill="hold" grpId="0" nodeType="withEffect">
                                  <p:stCondLst>
                                    <p:cond delay="0"/>
                                  </p:stCondLst>
                                  <p:childTnLst>
                                    <p:set>
                                      <p:cBhvr>
                                        <p:cTn id="62" dur="1" fill="hold">
                                          <p:stCondLst>
                                            <p:cond delay="0"/>
                                          </p:stCondLst>
                                        </p:cTn>
                                        <p:tgtEl>
                                          <p:spTgt spid="9">
                                            <p:txEl>
                                              <p:pRg st="11" end="11"/>
                                            </p:txEl>
                                          </p:spTgt>
                                        </p:tgtEl>
                                        <p:attrNameLst>
                                          <p:attrName>style.visibility</p:attrName>
                                        </p:attrNameLst>
                                      </p:cBhvr>
                                      <p:to>
                                        <p:strVal val="visible"/>
                                      </p:to>
                                    </p:set>
                                    <p:animEffect transition="in" filter="dissolve">
                                      <p:cBhvr>
                                        <p:cTn id="63" dur="500"/>
                                        <p:tgtEl>
                                          <p:spTgt spid="9">
                                            <p:txEl>
                                              <p:pRg st="11" end="11"/>
                                            </p:txEl>
                                          </p:spTgt>
                                        </p:tgtEl>
                                      </p:cBhvr>
                                    </p:animEffect>
                                  </p:childTnLst>
                                </p:cTn>
                              </p:par>
                              <p:par>
                                <p:cTn id="64" presetID="9" presetClass="entr" presetSubtype="0" fill="hold" grpId="0" nodeType="withEffect">
                                  <p:stCondLst>
                                    <p:cond delay="0"/>
                                  </p:stCondLst>
                                  <p:childTnLst>
                                    <p:set>
                                      <p:cBhvr>
                                        <p:cTn id="65" dur="1" fill="hold">
                                          <p:stCondLst>
                                            <p:cond delay="0"/>
                                          </p:stCondLst>
                                        </p:cTn>
                                        <p:tgtEl>
                                          <p:spTgt spid="9">
                                            <p:txEl>
                                              <p:pRg st="12" end="12"/>
                                            </p:txEl>
                                          </p:spTgt>
                                        </p:tgtEl>
                                        <p:attrNameLst>
                                          <p:attrName>style.visibility</p:attrName>
                                        </p:attrNameLst>
                                      </p:cBhvr>
                                      <p:to>
                                        <p:strVal val="visible"/>
                                      </p:to>
                                    </p:set>
                                    <p:animEffect transition="in" filter="dissolve">
                                      <p:cBhvr>
                                        <p:cTn id="66" dur="500"/>
                                        <p:tgtEl>
                                          <p:spTgt spid="9">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P spid="16" grpId="0"/>
      <p:bldP spid="17" grpId="0"/>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E766B-9D33-7A49-92FB-D58D7F4D72B5}"/>
              </a:ext>
            </a:extLst>
          </p:cNvPr>
          <p:cNvSpPr>
            <a:spLocks noGrp="1"/>
          </p:cNvSpPr>
          <p:nvPr>
            <p:ph type="title"/>
          </p:nvPr>
        </p:nvSpPr>
        <p:spPr/>
        <p:txBody>
          <a:bodyPr>
            <a:normAutofit/>
          </a:bodyPr>
          <a:lstStyle/>
          <a:p>
            <a:r>
              <a:rPr lang="en-US" sz="4000" dirty="0"/>
              <a:t>Agenda</a:t>
            </a:r>
          </a:p>
        </p:txBody>
      </p:sp>
      <p:sp>
        <p:nvSpPr>
          <p:cNvPr id="3" name="Content Placeholder 2">
            <a:extLst>
              <a:ext uri="{FF2B5EF4-FFF2-40B4-BE49-F238E27FC236}">
                <a16:creationId xmlns:a16="http://schemas.microsoft.com/office/drawing/2014/main" id="{A1ECBDA2-5A8C-8349-9CBA-4C80263BBA49}"/>
              </a:ext>
            </a:extLst>
          </p:cNvPr>
          <p:cNvSpPr>
            <a:spLocks noGrp="1"/>
          </p:cNvSpPr>
          <p:nvPr>
            <p:ph idx="1"/>
          </p:nvPr>
        </p:nvSpPr>
        <p:spPr/>
        <p:txBody>
          <a:bodyPr>
            <a:normAutofit/>
          </a:bodyPr>
          <a:lstStyle/>
          <a:p>
            <a:r>
              <a:rPr lang="en-US" dirty="0"/>
              <a:t>The “Wireless for IoT” Course</a:t>
            </a:r>
          </a:p>
          <a:p>
            <a:pPr lvl="1"/>
            <a:r>
              <a:rPr lang="en-US" dirty="0"/>
              <a:t>Motivation: Why this Course?</a:t>
            </a:r>
          </a:p>
          <a:p>
            <a:pPr lvl="1"/>
            <a:r>
              <a:rPr lang="en-US" dirty="0"/>
              <a:t>Course Overview</a:t>
            </a:r>
          </a:p>
          <a:p>
            <a:endParaRPr lang="en-US" dirty="0"/>
          </a:p>
          <a:p>
            <a:r>
              <a:rPr lang="en-US" dirty="0"/>
              <a:t>The Experience Report</a:t>
            </a:r>
          </a:p>
          <a:p>
            <a:pPr lvl="1"/>
            <a:r>
              <a:rPr lang="en-US" dirty="0"/>
              <a:t>Motivation: What’s unique about this Experience Report?</a:t>
            </a:r>
          </a:p>
          <a:p>
            <a:pPr lvl="1"/>
            <a:r>
              <a:rPr lang="en-US" dirty="0">
                <a:solidFill>
                  <a:schemeClr val="bg2">
                    <a:lumMod val="90000"/>
                  </a:schemeClr>
                </a:solidFill>
              </a:rPr>
              <a:t>Course Design Insights</a:t>
            </a:r>
          </a:p>
          <a:p>
            <a:pPr lvl="1"/>
            <a:r>
              <a:rPr lang="en-US" dirty="0">
                <a:solidFill>
                  <a:schemeClr val="bg2">
                    <a:lumMod val="90000"/>
                  </a:schemeClr>
                </a:solidFill>
              </a:rPr>
              <a:t>Student Feedback</a:t>
            </a:r>
          </a:p>
          <a:p>
            <a:pPr lvl="1"/>
            <a:endParaRPr lang="en-US" dirty="0"/>
          </a:p>
          <a:p>
            <a:pPr lvl="2"/>
            <a:endParaRPr lang="en-US" dirty="0"/>
          </a:p>
        </p:txBody>
      </p:sp>
      <p:sp>
        <p:nvSpPr>
          <p:cNvPr id="5" name="Slide Number Placeholder 4">
            <a:extLst>
              <a:ext uri="{FF2B5EF4-FFF2-40B4-BE49-F238E27FC236}">
                <a16:creationId xmlns:a16="http://schemas.microsoft.com/office/drawing/2014/main" id="{68BCCCB2-2553-3E47-A559-CB48F6201169}"/>
              </a:ext>
            </a:extLst>
          </p:cNvPr>
          <p:cNvSpPr>
            <a:spLocks noGrp="1"/>
          </p:cNvSpPr>
          <p:nvPr>
            <p:ph type="sldNum" sz="quarter" idx="12"/>
          </p:nvPr>
        </p:nvSpPr>
        <p:spPr/>
        <p:txBody>
          <a:bodyPr/>
          <a:lstStyle/>
          <a:p>
            <a:fld id="{57E33C6C-E700-E440-B326-DFF807C094A4}" type="slidenum">
              <a:rPr lang="en-US" smtClean="0"/>
              <a:t>13</a:t>
            </a:fld>
            <a:endParaRPr lang="en-US"/>
          </a:p>
        </p:txBody>
      </p:sp>
    </p:spTree>
    <p:extLst>
      <p:ext uri="{BB962C8B-B14F-4D97-AF65-F5344CB8AC3E}">
        <p14:creationId xmlns:p14="http://schemas.microsoft.com/office/powerpoint/2010/main" val="2301175170"/>
      </p:ext>
    </p:extLst>
  </p:cSld>
  <p:clrMapOvr>
    <a:masterClrMapping/>
  </p:clrMapOvr>
  <mc:AlternateContent xmlns:mc="http://schemas.openxmlformats.org/markup-compatibility/2006" xmlns:p14="http://schemas.microsoft.com/office/powerpoint/2010/main">
    <mc:Choice Requires="p14">
      <p:transition spd="slow" p14:dur="2000" advTm="6046"/>
    </mc:Choice>
    <mc:Fallback xmlns="">
      <p:transition spd="slow" advTm="6046"/>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136EC-5969-7440-BD6A-6D1A593BEA96}"/>
              </a:ext>
            </a:extLst>
          </p:cNvPr>
          <p:cNvSpPr>
            <a:spLocks noGrp="1"/>
          </p:cNvSpPr>
          <p:nvPr>
            <p:ph type="title"/>
          </p:nvPr>
        </p:nvSpPr>
        <p:spPr/>
        <p:txBody>
          <a:bodyPr>
            <a:normAutofit/>
          </a:bodyPr>
          <a:lstStyle/>
          <a:p>
            <a:r>
              <a:rPr lang="en-US" sz="3200" dirty="0"/>
              <a:t>What is Unique About this Experience Report?</a:t>
            </a:r>
          </a:p>
        </p:txBody>
      </p:sp>
      <p:sp>
        <p:nvSpPr>
          <p:cNvPr id="3" name="Content Placeholder 2">
            <a:extLst>
              <a:ext uri="{FF2B5EF4-FFF2-40B4-BE49-F238E27FC236}">
                <a16:creationId xmlns:a16="http://schemas.microsoft.com/office/drawing/2014/main" id="{A0C072F0-7848-254F-B81A-0B2F760F29B7}"/>
              </a:ext>
            </a:extLst>
          </p:cNvPr>
          <p:cNvSpPr>
            <a:spLocks noGrp="1"/>
          </p:cNvSpPr>
          <p:nvPr>
            <p:ph idx="1"/>
          </p:nvPr>
        </p:nvSpPr>
        <p:spPr>
          <a:xfrm>
            <a:off x="471311" y="1086677"/>
            <a:ext cx="11393311" cy="4945139"/>
          </a:xfrm>
        </p:spPr>
        <p:txBody>
          <a:bodyPr>
            <a:normAutofit/>
          </a:bodyPr>
          <a:lstStyle/>
          <a:p>
            <a:r>
              <a:rPr lang="en-US" sz="2400" dirty="0"/>
              <a:t>Presents course design insights and lessons learned teaching </a:t>
            </a:r>
            <a:r>
              <a:rPr lang="en-US" sz="2400" dirty="0" err="1"/>
              <a:t>WIoT</a:t>
            </a:r>
            <a:endParaRPr lang="en-US" sz="2400" dirty="0"/>
          </a:p>
          <a:p>
            <a:r>
              <a:rPr lang="en-US" sz="2400" dirty="0"/>
              <a:t>Offered 6 times by multiple instructors at 3 R1 universities</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r>
              <a:rPr lang="en-US" sz="2400" dirty="0"/>
              <a:t>Similar IoT courses exist, but either not with a focus on wireless </a:t>
            </a:r>
            <a:r>
              <a:rPr lang="en-US" sz="2400" baseline="30000" dirty="0"/>
              <a:t>[1,2]</a:t>
            </a:r>
            <a:r>
              <a:rPr lang="en-US" sz="2400" dirty="0"/>
              <a:t>, or don’t have experience reports </a:t>
            </a:r>
            <a:r>
              <a:rPr lang="en-US" sz="2400" baseline="30000" dirty="0"/>
              <a:t>[3,4]</a:t>
            </a:r>
            <a:endParaRPr lang="en-US" sz="2400" dirty="0"/>
          </a:p>
          <a:p>
            <a:endParaRPr lang="en-US" sz="2400" dirty="0"/>
          </a:p>
        </p:txBody>
      </p:sp>
      <p:sp>
        <p:nvSpPr>
          <p:cNvPr id="5" name="Slide Number Placeholder 4">
            <a:extLst>
              <a:ext uri="{FF2B5EF4-FFF2-40B4-BE49-F238E27FC236}">
                <a16:creationId xmlns:a16="http://schemas.microsoft.com/office/drawing/2014/main" id="{85436809-2F18-2443-AE3E-80DA421DCBD9}"/>
              </a:ext>
            </a:extLst>
          </p:cNvPr>
          <p:cNvSpPr>
            <a:spLocks noGrp="1"/>
          </p:cNvSpPr>
          <p:nvPr>
            <p:ph type="sldNum" sz="quarter" idx="12"/>
          </p:nvPr>
        </p:nvSpPr>
        <p:spPr/>
        <p:txBody>
          <a:bodyPr/>
          <a:lstStyle/>
          <a:p>
            <a:fld id="{57E33C6C-E700-E440-B326-DFF807C094A4}" type="slidenum">
              <a:rPr lang="en-US" smtClean="0"/>
              <a:t>14</a:t>
            </a:fld>
            <a:endParaRPr lang="en-US"/>
          </a:p>
        </p:txBody>
      </p:sp>
      <p:sp>
        <p:nvSpPr>
          <p:cNvPr id="6" name="TextBox 5">
            <a:extLst>
              <a:ext uri="{FF2B5EF4-FFF2-40B4-BE49-F238E27FC236}">
                <a16:creationId xmlns:a16="http://schemas.microsoft.com/office/drawing/2014/main" id="{8EEB5A63-F61C-3C45-B86C-8D066A010992}"/>
              </a:ext>
            </a:extLst>
          </p:cNvPr>
          <p:cNvSpPr txBox="1"/>
          <p:nvPr/>
        </p:nvSpPr>
        <p:spPr>
          <a:xfrm>
            <a:off x="471311" y="5904499"/>
            <a:ext cx="10882489" cy="492443"/>
          </a:xfrm>
          <a:prstGeom prst="rect">
            <a:avLst/>
          </a:prstGeom>
          <a:noFill/>
        </p:spPr>
        <p:txBody>
          <a:bodyPr wrap="square" rtlCol="0">
            <a:spAutoFit/>
          </a:bodyPr>
          <a:lstStyle/>
          <a:p>
            <a:r>
              <a:rPr lang="en-US" sz="1300" dirty="0">
                <a:solidFill>
                  <a:schemeClr val="tx1">
                    <a:lumMod val="50000"/>
                    <a:lumOff val="50000"/>
                  </a:schemeClr>
                </a:solidFill>
              </a:rPr>
              <a:t>1. Farha N. Ali. 2018. Experiences in Teaching the Internet of Things Courses. SIGCSE ’18.</a:t>
            </a:r>
          </a:p>
          <a:p>
            <a:r>
              <a:rPr lang="en-US" sz="1300" dirty="0">
                <a:solidFill>
                  <a:schemeClr val="tx1">
                    <a:lumMod val="50000"/>
                    <a:lumOff val="50000"/>
                  </a:schemeClr>
                </a:solidFill>
              </a:rPr>
              <a:t>2. Hanna </a:t>
            </a:r>
            <a:r>
              <a:rPr lang="en-US" sz="1300" dirty="0" err="1">
                <a:solidFill>
                  <a:schemeClr val="tx1">
                    <a:lumMod val="50000"/>
                    <a:lumOff val="50000"/>
                  </a:schemeClr>
                </a:solidFill>
              </a:rPr>
              <a:t>Mäenpää</a:t>
            </a:r>
            <a:r>
              <a:rPr lang="en-US" sz="1300" dirty="0">
                <a:solidFill>
                  <a:schemeClr val="tx1">
                    <a:lumMod val="50000"/>
                    <a:lumOff val="50000"/>
                  </a:schemeClr>
                </a:solidFill>
              </a:rPr>
              <a:t> et al. 2015. Blending Problem- and Project-Based Learning in Internet of Things Education: Case Greenhouse Maintenance. SIGCSE ’15.</a:t>
            </a:r>
          </a:p>
        </p:txBody>
      </p:sp>
      <p:sp>
        <p:nvSpPr>
          <p:cNvPr id="4" name="Rectangle 3">
            <a:extLst>
              <a:ext uri="{FF2B5EF4-FFF2-40B4-BE49-F238E27FC236}">
                <a16:creationId xmlns:a16="http://schemas.microsoft.com/office/drawing/2014/main" id="{18CC4830-A1E2-2C45-8C15-DED233DA48B4}"/>
              </a:ext>
            </a:extLst>
          </p:cNvPr>
          <p:cNvSpPr/>
          <p:nvPr/>
        </p:nvSpPr>
        <p:spPr>
          <a:xfrm>
            <a:off x="471311" y="6340427"/>
            <a:ext cx="11842044" cy="492443"/>
          </a:xfrm>
          <a:prstGeom prst="rect">
            <a:avLst/>
          </a:prstGeom>
        </p:spPr>
        <p:txBody>
          <a:bodyPr wrap="square">
            <a:spAutoFit/>
          </a:bodyPr>
          <a:lstStyle/>
          <a:p>
            <a:r>
              <a:rPr lang="en-US" sz="1300" dirty="0">
                <a:solidFill>
                  <a:schemeClr val="tx1">
                    <a:lumMod val="50000"/>
                    <a:lumOff val="50000"/>
                  </a:schemeClr>
                </a:solidFill>
              </a:rPr>
              <a:t>3. Peter </a:t>
            </a:r>
            <a:r>
              <a:rPr lang="en-US" sz="1300" dirty="0" err="1">
                <a:solidFill>
                  <a:schemeClr val="tx1">
                    <a:lumMod val="50000"/>
                    <a:lumOff val="50000"/>
                  </a:schemeClr>
                </a:solidFill>
              </a:rPr>
              <a:t>Steenkiste</a:t>
            </a:r>
            <a:r>
              <a:rPr lang="en-US" sz="1300" dirty="0">
                <a:solidFill>
                  <a:schemeClr val="tx1">
                    <a:lumMod val="50000"/>
                    <a:lumOff val="50000"/>
                  </a:schemeClr>
                </a:solidFill>
              </a:rPr>
              <a:t>. 2023. CMU 18-452/18-750: Wireless Networking and Applications.</a:t>
            </a:r>
          </a:p>
          <a:p>
            <a:r>
              <a:rPr lang="en-US" sz="1300" dirty="0">
                <a:solidFill>
                  <a:schemeClr val="tx1">
                    <a:lumMod val="50000"/>
                    <a:lumOff val="50000"/>
                  </a:schemeClr>
                </a:solidFill>
              </a:rPr>
              <a:t>4. Haitham </a:t>
            </a:r>
            <a:r>
              <a:rPr lang="en-US" sz="1300" dirty="0" err="1">
                <a:solidFill>
                  <a:schemeClr val="tx1">
                    <a:lumMod val="50000"/>
                    <a:lumOff val="50000"/>
                  </a:schemeClr>
                </a:solidFill>
              </a:rPr>
              <a:t>Hassanieh</a:t>
            </a:r>
            <a:r>
              <a:rPr lang="en-US" sz="1300" dirty="0">
                <a:solidFill>
                  <a:schemeClr val="tx1">
                    <a:lumMod val="50000"/>
                    <a:lumOff val="50000"/>
                  </a:schemeClr>
                </a:solidFill>
              </a:rPr>
              <a:t>. 2023. UIUC ECE 439 (Spring 2021): Wireless Networks.</a:t>
            </a:r>
          </a:p>
        </p:txBody>
      </p:sp>
      <p:graphicFrame>
        <p:nvGraphicFramePr>
          <p:cNvPr id="8" name="Table 7">
            <a:extLst>
              <a:ext uri="{FF2B5EF4-FFF2-40B4-BE49-F238E27FC236}">
                <a16:creationId xmlns:a16="http://schemas.microsoft.com/office/drawing/2014/main" id="{61A9032F-6E24-4E4E-8295-764D0B86167A}"/>
              </a:ext>
            </a:extLst>
          </p:cNvPr>
          <p:cNvGraphicFramePr>
            <a:graphicFrameLocks noGrp="1"/>
          </p:cNvGraphicFramePr>
          <p:nvPr>
            <p:extLst>
              <p:ext uri="{D42A27DB-BD31-4B8C-83A1-F6EECF244321}">
                <p14:modId xmlns:p14="http://schemas.microsoft.com/office/powerpoint/2010/main" val="160091090"/>
              </p:ext>
            </p:extLst>
          </p:nvPr>
        </p:nvGraphicFramePr>
        <p:xfrm>
          <a:off x="1040961" y="2098983"/>
          <a:ext cx="9743188" cy="2926080"/>
        </p:xfrm>
        <a:graphic>
          <a:graphicData uri="http://schemas.openxmlformats.org/drawingml/2006/table">
            <a:tbl>
              <a:tblPr firstRow="1" bandRow="1">
                <a:tableStyleId>{5C22544A-7EE6-4342-B048-85BDC9FD1C3A}</a:tableStyleId>
              </a:tblPr>
              <a:tblGrid>
                <a:gridCol w="1643778">
                  <a:extLst>
                    <a:ext uri="{9D8B030D-6E8A-4147-A177-3AD203B41FA5}">
                      <a16:colId xmlns:a16="http://schemas.microsoft.com/office/drawing/2014/main" val="3439153303"/>
                    </a:ext>
                  </a:extLst>
                </a:gridCol>
                <a:gridCol w="1225994">
                  <a:extLst>
                    <a:ext uri="{9D8B030D-6E8A-4147-A177-3AD203B41FA5}">
                      <a16:colId xmlns:a16="http://schemas.microsoft.com/office/drawing/2014/main" val="4232553941"/>
                    </a:ext>
                  </a:extLst>
                </a:gridCol>
                <a:gridCol w="1135559">
                  <a:extLst>
                    <a:ext uri="{9D8B030D-6E8A-4147-A177-3AD203B41FA5}">
                      <a16:colId xmlns:a16="http://schemas.microsoft.com/office/drawing/2014/main" val="2539603611"/>
                    </a:ext>
                  </a:extLst>
                </a:gridCol>
                <a:gridCol w="1382794">
                  <a:extLst>
                    <a:ext uri="{9D8B030D-6E8A-4147-A177-3AD203B41FA5}">
                      <a16:colId xmlns:a16="http://schemas.microsoft.com/office/drawing/2014/main" val="840921075"/>
                    </a:ext>
                  </a:extLst>
                </a:gridCol>
                <a:gridCol w="1046337">
                  <a:extLst>
                    <a:ext uri="{9D8B030D-6E8A-4147-A177-3AD203B41FA5}">
                      <a16:colId xmlns:a16="http://schemas.microsoft.com/office/drawing/2014/main" val="1932784544"/>
                    </a:ext>
                  </a:extLst>
                </a:gridCol>
                <a:gridCol w="1334153">
                  <a:extLst>
                    <a:ext uri="{9D8B030D-6E8A-4147-A177-3AD203B41FA5}">
                      <a16:colId xmlns:a16="http://schemas.microsoft.com/office/drawing/2014/main" val="3741936256"/>
                    </a:ext>
                  </a:extLst>
                </a:gridCol>
                <a:gridCol w="1974573">
                  <a:extLst>
                    <a:ext uri="{9D8B030D-6E8A-4147-A177-3AD203B41FA5}">
                      <a16:colId xmlns:a16="http://schemas.microsoft.com/office/drawing/2014/main" val="4279634560"/>
                    </a:ext>
                  </a:extLst>
                </a:gridCol>
              </a:tblGrid>
              <a:tr h="301368">
                <a:tc>
                  <a:txBody>
                    <a:bodyPr/>
                    <a:lstStyle/>
                    <a:p>
                      <a:pPr algn="ctr"/>
                      <a:endParaRPr lang="en-US" dirty="0"/>
                    </a:p>
                  </a:txBody>
                  <a:tcPr anchor="ctr"/>
                </a:tc>
                <a:tc gridSpan="2">
                  <a:txBody>
                    <a:bodyPr/>
                    <a:lstStyle/>
                    <a:p>
                      <a:pPr algn="ctr"/>
                      <a:r>
                        <a:rPr lang="en-US" dirty="0"/>
                        <a:t>Northwestern</a:t>
                      </a:r>
                    </a:p>
                  </a:txBody>
                  <a:tcPr anchor="ctr"/>
                </a:tc>
                <a:tc hMerge="1">
                  <a:txBody>
                    <a:bodyPr/>
                    <a:lstStyle/>
                    <a:p>
                      <a:endParaRPr lang="en-US"/>
                    </a:p>
                  </a:txBody>
                  <a:tcPr/>
                </a:tc>
                <a:tc gridSpan="3">
                  <a:txBody>
                    <a:bodyPr/>
                    <a:lstStyle/>
                    <a:p>
                      <a:pPr algn="ctr"/>
                      <a:r>
                        <a:rPr lang="en-US" dirty="0"/>
                        <a:t>UCSD</a:t>
                      </a:r>
                    </a:p>
                  </a:txBody>
                  <a:tcPr anchor="ctr"/>
                </a:tc>
                <a:tc hMerge="1">
                  <a:txBody>
                    <a:bodyPr/>
                    <a:lstStyle/>
                    <a:p>
                      <a:endParaRPr lang="en-US"/>
                    </a:p>
                  </a:txBody>
                  <a:tcPr/>
                </a:tc>
                <a:tc hMerge="1">
                  <a:txBody>
                    <a:bodyPr/>
                    <a:lstStyle/>
                    <a:p>
                      <a:endParaRPr lang="en-US"/>
                    </a:p>
                  </a:txBody>
                  <a:tcPr/>
                </a:tc>
                <a:tc>
                  <a:txBody>
                    <a:bodyPr/>
                    <a:lstStyle/>
                    <a:p>
                      <a:pPr algn="ctr"/>
                      <a:r>
                        <a:rPr lang="en-US" dirty="0"/>
                        <a:t>UVA</a:t>
                      </a:r>
                    </a:p>
                  </a:txBody>
                  <a:tcPr anchor="ctr"/>
                </a:tc>
                <a:extLst>
                  <a:ext uri="{0D108BD9-81ED-4DB2-BD59-A6C34878D82A}">
                    <a16:rowId xmlns:a16="http://schemas.microsoft.com/office/drawing/2014/main" val="4072814200"/>
                  </a:ext>
                </a:extLst>
              </a:tr>
              <a:tr h="301368">
                <a:tc>
                  <a:txBody>
                    <a:bodyPr/>
                    <a:lstStyle/>
                    <a:p>
                      <a:r>
                        <a:rPr lang="en-US" dirty="0"/>
                        <a:t>Duration</a:t>
                      </a:r>
                    </a:p>
                  </a:txBody>
                  <a:tcPr anchor="ctr"/>
                </a:tc>
                <a:tc gridSpan="2">
                  <a:txBody>
                    <a:bodyPr/>
                    <a:lstStyle/>
                    <a:p>
                      <a:pPr algn="ctr"/>
                      <a:r>
                        <a:rPr lang="en-US" dirty="0"/>
                        <a:t>10-week quarter</a:t>
                      </a:r>
                    </a:p>
                  </a:txBody>
                  <a:tcPr anchor="ctr"/>
                </a:tc>
                <a:tc hMerge="1">
                  <a:txBody>
                    <a:bodyPr/>
                    <a:lstStyle/>
                    <a:p>
                      <a:endParaRPr lang="en-US"/>
                    </a:p>
                  </a:txBody>
                  <a:tcPr/>
                </a:tc>
                <a:tc gridSpan="3">
                  <a:txBody>
                    <a:bodyPr/>
                    <a:lstStyle/>
                    <a:p>
                      <a:pPr algn="ctr"/>
                      <a:r>
                        <a:rPr lang="en-US" dirty="0"/>
                        <a:t>10-week quarter</a:t>
                      </a:r>
                    </a:p>
                  </a:txBody>
                  <a:tcPr anchor="ctr"/>
                </a:tc>
                <a:tc hMerge="1">
                  <a:txBody>
                    <a:bodyPr/>
                    <a:lstStyle/>
                    <a:p>
                      <a:endParaRPr lang="en-US"/>
                    </a:p>
                  </a:txBody>
                  <a:tcPr/>
                </a:tc>
                <a:tc hMerge="1">
                  <a:txBody>
                    <a:bodyPr/>
                    <a:lstStyle/>
                    <a:p>
                      <a:endParaRPr lang="en-US"/>
                    </a:p>
                  </a:txBody>
                  <a:tcPr/>
                </a:tc>
                <a:tc>
                  <a:txBody>
                    <a:bodyPr/>
                    <a:lstStyle/>
                    <a:p>
                      <a:pPr algn="ctr"/>
                      <a:r>
                        <a:rPr lang="en-US" dirty="0"/>
                        <a:t>16-week semester</a:t>
                      </a:r>
                    </a:p>
                  </a:txBody>
                  <a:tcPr anchor="ctr"/>
                </a:tc>
                <a:extLst>
                  <a:ext uri="{0D108BD9-81ED-4DB2-BD59-A6C34878D82A}">
                    <a16:rowId xmlns:a16="http://schemas.microsoft.com/office/drawing/2014/main" val="3110169582"/>
                  </a:ext>
                </a:extLst>
              </a:tr>
              <a:tr h="527394">
                <a:tc>
                  <a:txBody>
                    <a:bodyPr/>
                    <a:lstStyle/>
                    <a:p>
                      <a:r>
                        <a:rPr lang="en-US" dirty="0"/>
                        <a:t>Level</a:t>
                      </a:r>
                    </a:p>
                  </a:txBody>
                  <a:tcPr anchor="ctr"/>
                </a:tc>
                <a:tc>
                  <a:txBody>
                    <a:bodyPr/>
                    <a:lstStyle/>
                    <a:p>
                      <a:pPr algn="ctr"/>
                      <a:r>
                        <a:rPr lang="en-US" dirty="0"/>
                        <a:t>Undergrad</a:t>
                      </a:r>
                    </a:p>
                  </a:txBody>
                  <a:tcPr anchor="ctr"/>
                </a:tc>
                <a:tc>
                  <a:txBody>
                    <a:bodyPr/>
                    <a:lstStyle/>
                    <a:p>
                      <a:pPr algn="ctr"/>
                      <a:r>
                        <a:rPr lang="en-US" dirty="0"/>
                        <a:t>Grad</a:t>
                      </a:r>
                    </a:p>
                  </a:txBody>
                  <a:tcPr anchor="ctr"/>
                </a:tc>
                <a:tc>
                  <a:txBody>
                    <a:bodyPr/>
                    <a:lstStyle/>
                    <a:p>
                      <a:pPr algn="ctr"/>
                      <a:r>
                        <a:rPr lang="en-US" dirty="0"/>
                        <a:t>Undergrad</a:t>
                      </a:r>
                    </a:p>
                  </a:txBody>
                  <a:tcPr anchor="ctr"/>
                </a:tc>
                <a:tc>
                  <a:txBody>
                    <a:bodyPr/>
                    <a:lstStyle/>
                    <a:p>
                      <a:pPr algn="ctr"/>
                      <a:r>
                        <a:rPr lang="en-US" dirty="0"/>
                        <a:t>Grad</a:t>
                      </a:r>
                    </a:p>
                  </a:txBody>
                  <a:tcPr anchor="ctr"/>
                </a:tc>
                <a:tc>
                  <a:txBody>
                    <a:bodyPr/>
                    <a:lstStyle/>
                    <a:p>
                      <a:pPr algn="ctr"/>
                      <a:r>
                        <a:rPr lang="en-US" dirty="0"/>
                        <a:t>Professional Master’s</a:t>
                      </a:r>
                    </a:p>
                  </a:txBody>
                  <a:tcPr anchor="ctr"/>
                </a:tc>
                <a:tc>
                  <a:txBody>
                    <a:bodyPr/>
                    <a:lstStyle/>
                    <a:p>
                      <a:pPr algn="ctr"/>
                      <a:r>
                        <a:rPr lang="en-US" dirty="0"/>
                        <a:t>Undergrad</a:t>
                      </a:r>
                    </a:p>
                  </a:txBody>
                  <a:tcPr anchor="ctr"/>
                </a:tc>
                <a:extLst>
                  <a:ext uri="{0D108BD9-81ED-4DB2-BD59-A6C34878D82A}">
                    <a16:rowId xmlns:a16="http://schemas.microsoft.com/office/drawing/2014/main" val="1344579588"/>
                  </a:ext>
                </a:extLst>
              </a:tr>
              <a:tr h="527394">
                <a:tc>
                  <a:txBody>
                    <a:bodyPr/>
                    <a:lstStyle/>
                    <a:p>
                      <a:r>
                        <a:rPr lang="en-US" dirty="0"/>
                        <a:t>Enrollment </a:t>
                      </a:r>
                    </a:p>
                    <a:p>
                      <a:r>
                        <a:rPr lang="en-US" dirty="0"/>
                        <a:t>(latest offering)</a:t>
                      </a:r>
                    </a:p>
                  </a:txBody>
                  <a:tcPr anchor="ctr"/>
                </a:tc>
                <a:tc>
                  <a:txBody>
                    <a:bodyPr/>
                    <a:lstStyle/>
                    <a:p>
                      <a:pPr algn="ctr"/>
                      <a:r>
                        <a:rPr lang="en-US" dirty="0"/>
                        <a:t>20</a:t>
                      </a:r>
                    </a:p>
                  </a:txBody>
                  <a:tcPr anchor="ctr"/>
                </a:tc>
                <a:tc>
                  <a:txBody>
                    <a:bodyPr/>
                    <a:lstStyle/>
                    <a:p>
                      <a:pPr algn="ctr"/>
                      <a:r>
                        <a:rPr lang="en-US" dirty="0"/>
                        <a:t>13</a:t>
                      </a:r>
                    </a:p>
                  </a:txBody>
                  <a:tcPr anchor="ctr"/>
                </a:tc>
                <a:tc>
                  <a:txBody>
                    <a:bodyPr/>
                    <a:lstStyle/>
                    <a:p>
                      <a:pPr algn="ctr"/>
                      <a:r>
                        <a:rPr lang="en-US" dirty="0"/>
                        <a:t>19</a:t>
                      </a:r>
                    </a:p>
                  </a:txBody>
                  <a:tcPr anchor="ctr"/>
                </a:tc>
                <a:tc>
                  <a:txBody>
                    <a:bodyPr/>
                    <a:lstStyle/>
                    <a:p>
                      <a:pPr algn="ctr"/>
                      <a:r>
                        <a:rPr lang="en-US" dirty="0"/>
                        <a:t>13</a:t>
                      </a:r>
                    </a:p>
                  </a:txBody>
                  <a:tcPr anchor="ctr"/>
                </a:tc>
                <a:tc>
                  <a:txBody>
                    <a:bodyPr/>
                    <a:lstStyle/>
                    <a:p>
                      <a:pPr algn="ctr"/>
                      <a:r>
                        <a:rPr lang="en-US" dirty="0"/>
                        <a:t>7</a:t>
                      </a:r>
                    </a:p>
                  </a:txBody>
                  <a:tcPr anchor="ctr"/>
                </a:tc>
                <a:tc>
                  <a:txBody>
                    <a:bodyPr/>
                    <a:lstStyle/>
                    <a:p>
                      <a:pPr algn="ctr"/>
                      <a:r>
                        <a:rPr lang="en-US" dirty="0"/>
                        <a:t>58</a:t>
                      </a:r>
                    </a:p>
                  </a:txBody>
                  <a:tcPr anchor="ctr"/>
                </a:tc>
                <a:extLst>
                  <a:ext uri="{0D108BD9-81ED-4DB2-BD59-A6C34878D82A}">
                    <a16:rowId xmlns:a16="http://schemas.microsoft.com/office/drawing/2014/main" val="3990722341"/>
                  </a:ext>
                </a:extLst>
              </a:tr>
              <a:tr h="753420">
                <a:tc>
                  <a:txBody>
                    <a:bodyPr/>
                    <a:lstStyle/>
                    <a:p>
                      <a:r>
                        <a:rPr lang="en-US" dirty="0"/>
                        <a:t>Major</a:t>
                      </a:r>
                    </a:p>
                  </a:txBody>
                  <a:tcPr anchor="ctr"/>
                </a:tc>
                <a:tc>
                  <a:txBody>
                    <a:bodyPr/>
                    <a:lstStyle/>
                    <a:p>
                      <a:r>
                        <a:rPr lang="en-US" dirty="0"/>
                        <a:t>CS: 12</a:t>
                      </a:r>
                    </a:p>
                    <a:p>
                      <a:r>
                        <a:rPr lang="en-US" dirty="0"/>
                        <a:t>ECE: 6</a:t>
                      </a:r>
                    </a:p>
                    <a:p>
                      <a:r>
                        <a:rPr lang="en-US" dirty="0"/>
                        <a:t>Other: 2</a:t>
                      </a:r>
                    </a:p>
                  </a:txBody>
                  <a:tcPr anchor="ctr"/>
                </a:tc>
                <a:tc>
                  <a:txBody>
                    <a:bodyPr/>
                    <a:lstStyle/>
                    <a:p>
                      <a:r>
                        <a:rPr lang="en-US" dirty="0"/>
                        <a:t>CS: 3</a:t>
                      </a:r>
                    </a:p>
                    <a:p>
                      <a:r>
                        <a:rPr lang="en-US" dirty="0"/>
                        <a:t>ECE: 3</a:t>
                      </a:r>
                    </a:p>
                    <a:p>
                      <a:r>
                        <a:rPr lang="en-US" dirty="0"/>
                        <a:t>Other: 7</a:t>
                      </a:r>
                    </a:p>
                  </a:txBody>
                  <a:tcPr anchor="ctr"/>
                </a:tc>
                <a:tc>
                  <a:txBody>
                    <a:bodyPr/>
                    <a:lstStyle/>
                    <a:p>
                      <a:r>
                        <a:rPr lang="en-US" dirty="0"/>
                        <a:t>CS: 9</a:t>
                      </a:r>
                    </a:p>
                    <a:p>
                      <a:r>
                        <a:rPr lang="en-US" dirty="0"/>
                        <a:t>CE: 10</a:t>
                      </a:r>
                    </a:p>
                    <a:p>
                      <a:r>
                        <a:rPr lang="en-US" dirty="0"/>
                        <a:t>EE: 0</a:t>
                      </a:r>
                    </a:p>
                  </a:txBody>
                  <a:tcPr anchor="ctr"/>
                </a:tc>
                <a:tc>
                  <a:txBody>
                    <a:bodyPr/>
                    <a:lstStyle/>
                    <a:p>
                      <a:r>
                        <a:rPr lang="en-US" dirty="0"/>
                        <a:t>CS: 9</a:t>
                      </a:r>
                    </a:p>
                    <a:p>
                      <a:r>
                        <a:rPr lang="en-US" dirty="0"/>
                        <a:t>CE: 4</a:t>
                      </a:r>
                    </a:p>
                    <a:p>
                      <a:r>
                        <a:rPr lang="en-US" dirty="0"/>
                        <a:t>EE: 0</a:t>
                      </a:r>
                    </a:p>
                  </a:txBody>
                  <a:tcPr anchor="ctr"/>
                </a:tc>
                <a:tc>
                  <a:txBody>
                    <a:bodyPr/>
                    <a:lstStyle/>
                    <a:p>
                      <a:r>
                        <a:rPr lang="en-US" dirty="0"/>
                        <a:t>CS: 2</a:t>
                      </a:r>
                    </a:p>
                    <a:p>
                      <a:r>
                        <a:rPr lang="en-US" dirty="0"/>
                        <a:t>CE: 0</a:t>
                      </a:r>
                    </a:p>
                    <a:p>
                      <a:r>
                        <a:rPr lang="en-US" dirty="0"/>
                        <a:t>EE: 5</a:t>
                      </a:r>
                    </a:p>
                  </a:txBody>
                  <a:tcPr anchor="ctr"/>
                </a:tc>
                <a:tc>
                  <a:txBody>
                    <a:bodyPr/>
                    <a:lstStyle/>
                    <a:p>
                      <a:r>
                        <a:rPr lang="en-US" dirty="0"/>
                        <a:t>CS: 53</a:t>
                      </a:r>
                    </a:p>
                    <a:p>
                      <a:r>
                        <a:rPr lang="en-US" dirty="0"/>
                        <a:t>CE: 2</a:t>
                      </a:r>
                    </a:p>
                    <a:p>
                      <a:r>
                        <a:rPr lang="en-US" dirty="0"/>
                        <a:t>EE: 3</a:t>
                      </a:r>
                    </a:p>
                  </a:txBody>
                  <a:tcPr anchor="ctr"/>
                </a:tc>
                <a:extLst>
                  <a:ext uri="{0D108BD9-81ED-4DB2-BD59-A6C34878D82A}">
                    <a16:rowId xmlns:a16="http://schemas.microsoft.com/office/drawing/2014/main" val="2356362070"/>
                  </a:ext>
                </a:extLst>
              </a:tr>
            </a:tbl>
          </a:graphicData>
        </a:graphic>
      </p:graphicFrame>
    </p:spTree>
    <p:custDataLst>
      <p:tags r:id="rId1"/>
    </p:custDataLst>
    <p:extLst>
      <p:ext uri="{BB962C8B-B14F-4D97-AF65-F5344CB8AC3E}">
        <p14:creationId xmlns:p14="http://schemas.microsoft.com/office/powerpoint/2010/main" val="644634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dissolv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dissolv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9" end="9"/>
                                            </p:txEl>
                                          </p:spTgt>
                                        </p:tgtEl>
                                        <p:attrNameLst>
                                          <p:attrName>style.visibility</p:attrName>
                                        </p:attrNameLst>
                                      </p:cBhvr>
                                      <p:to>
                                        <p:strVal val="visible"/>
                                      </p:to>
                                    </p:set>
                                    <p:animEffect transition="in" filter="dissolve">
                                      <p:cBhvr>
                                        <p:cTn id="22" dur="500"/>
                                        <p:tgtEl>
                                          <p:spTgt spid="3">
                                            <p:txEl>
                                              <p:pRg st="9" end="9"/>
                                            </p:txEl>
                                          </p:spTgt>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dissolve">
                                      <p:cBhvr>
                                        <p:cTn id="25" dur="500"/>
                                        <p:tgtEl>
                                          <p:spTgt spid="6"/>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dissolve">
                                      <p:cBhvr>
                                        <p:cTn id="2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E766B-9D33-7A49-92FB-D58D7F4D72B5}"/>
              </a:ext>
            </a:extLst>
          </p:cNvPr>
          <p:cNvSpPr>
            <a:spLocks noGrp="1"/>
          </p:cNvSpPr>
          <p:nvPr>
            <p:ph type="title"/>
          </p:nvPr>
        </p:nvSpPr>
        <p:spPr/>
        <p:txBody>
          <a:bodyPr>
            <a:normAutofit/>
          </a:bodyPr>
          <a:lstStyle/>
          <a:p>
            <a:r>
              <a:rPr lang="en-US" sz="4000" dirty="0"/>
              <a:t>Agenda</a:t>
            </a:r>
          </a:p>
        </p:txBody>
      </p:sp>
      <p:sp>
        <p:nvSpPr>
          <p:cNvPr id="3" name="Content Placeholder 2">
            <a:extLst>
              <a:ext uri="{FF2B5EF4-FFF2-40B4-BE49-F238E27FC236}">
                <a16:creationId xmlns:a16="http://schemas.microsoft.com/office/drawing/2014/main" id="{A1ECBDA2-5A8C-8349-9CBA-4C80263BBA49}"/>
              </a:ext>
            </a:extLst>
          </p:cNvPr>
          <p:cNvSpPr>
            <a:spLocks noGrp="1"/>
          </p:cNvSpPr>
          <p:nvPr>
            <p:ph idx="1"/>
          </p:nvPr>
        </p:nvSpPr>
        <p:spPr/>
        <p:txBody>
          <a:bodyPr>
            <a:normAutofit/>
          </a:bodyPr>
          <a:lstStyle/>
          <a:p>
            <a:r>
              <a:rPr lang="en-US" dirty="0"/>
              <a:t>The “Wireless for IoT” Course</a:t>
            </a:r>
          </a:p>
          <a:p>
            <a:pPr lvl="1"/>
            <a:r>
              <a:rPr lang="en-US" dirty="0"/>
              <a:t>Motivation: Why this Course?</a:t>
            </a:r>
          </a:p>
          <a:p>
            <a:pPr lvl="1"/>
            <a:r>
              <a:rPr lang="en-US" dirty="0"/>
              <a:t>Course Overview</a:t>
            </a:r>
          </a:p>
          <a:p>
            <a:endParaRPr lang="en-US" dirty="0"/>
          </a:p>
          <a:p>
            <a:r>
              <a:rPr lang="en-US" dirty="0"/>
              <a:t>The Experience Report</a:t>
            </a:r>
          </a:p>
          <a:p>
            <a:pPr lvl="1"/>
            <a:r>
              <a:rPr lang="en-US" dirty="0"/>
              <a:t>Motivation: What’s unique about this Experience Report?</a:t>
            </a:r>
          </a:p>
          <a:p>
            <a:pPr lvl="1"/>
            <a:r>
              <a:rPr lang="en-US" dirty="0"/>
              <a:t>Course Design Insights</a:t>
            </a:r>
          </a:p>
          <a:p>
            <a:pPr lvl="1"/>
            <a:r>
              <a:rPr lang="en-US" dirty="0"/>
              <a:t>Student Feedback</a:t>
            </a:r>
          </a:p>
          <a:p>
            <a:pPr lvl="1"/>
            <a:endParaRPr lang="en-US" dirty="0"/>
          </a:p>
          <a:p>
            <a:pPr lvl="2"/>
            <a:endParaRPr lang="en-US" dirty="0"/>
          </a:p>
        </p:txBody>
      </p:sp>
      <p:sp>
        <p:nvSpPr>
          <p:cNvPr id="5" name="Slide Number Placeholder 4">
            <a:extLst>
              <a:ext uri="{FF2B5EF4-FFF2-40B4-BE49-F238E27FC236}">
                <a16:creationId xmlns:a16="http://schemas.microsoft.com/office/drawing/2014/main" id="{68BCCCB2-2553-3E47-A559-CB48F6201169}"/>
              </a:ext>
            </a:extLst>
          </p:cNvPr>
          <p:cNvSpPr>
            <a:spLocks noGrp="1"/>
          </p:cNvSpPr>
          <p:nvPr>
            <p:ph type="sldNum" sz="quarter" idx="12"/>
          </p:nvPr>
        </p:nvSpPr>
        <p:spPr/>
        <p:txBody>
          <a:bodyPr/>
          <a:lstStyle/>
          <a:p>
            <a:fld id="{57E33C6C-E700-E440-B326-DFF807C094A4}" type="slidenum">
              <a:rPr lang="en-US" smtClean="0"/>
              <a:t>15</a:t>
            </a:fld>
            <a:endParaRPr lang="en-US"/>
          </a:p>
        </p:txBody>
      </p:sp>
    </p:spTree>
    <p:extLst>
      <p:ext uri="{BB962C8B-B14F-4D97-AF65-F5344CB8AC3E}">
        <p14:creationId xmlns:p14="http://schemas.microsoft.com/office/powerpoint/2010/main" val="3252949509"/>
      </p:ext>
    </p:extLst>
  </p:cSld>
  <p:clrMapOvr>
    <a:masterClrMapping/>
  </p:clrMapOvr>
  <mc:AlternateContent xmlns:mc="http://schemas.openxmlformats.org/markup-compatibility/2006" xmlns:p14="http://schemas.microsoft.com/office/powerpoint/2010/main">
    <mc:Choice Requires="p14">
      <p:transition spd="slow" p14:dur="2000" advTm="20295"/>
    </mc:Choice>
    <mc:Fallback xmlns="">
      <p:transition spd="slow" advTm="20295"/>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39A8F-4ACD-7148-8126-7602B0532136}"/>
              </a:ext>
            </a:extLst>
          </p:cNvPr>
          <p:cNvSpPr>
            <a:spLocks noGrp="1"/>
          </p:cNvSpPr>
          <p:nvPr>
            <p:ph type="title"/>
          </p:nvPr>
        </p:nvSpPr>
        <p:spPr/>
        <p:txBody>
          <a:bodyPr>
            <a:normAutofit/>
          </a:bodyPr>
          <a:lstStyle/>
          <a:p>
            <a:r>
              <a:rPr lang="en-US" sz="3200" dirty="0"/>
              <a:t>Focus on Wireless Instead of Embedded Key to Attract More CS Students</a:t>
            </a:r>
          </a:p>
        </p:txBody>
      </p:sp>
      <p:sp>
        <p:nvSpPr>
          <p:cNvPr id="3" name="Content Placeholder 2">
            <a:extLst>
              <a:ext uri="{FF2B5EF4-FFF2-40B4-BE49-F238E27FC236}">
                <a16:creationId xmlns:a16="http://schemas.microsoft.com/office/drawing/2014/main" id="{768DA9A5-5605-6043-8B7C-69FAA3510D94}"/>
              </a:ext>
            </a:extLst>
          </p:cNvPr>
          <p:cNvSpPr>
            <a:spLocks noGrp="1"/>
          </p:cNvSpPr>
          <p:nvPr>
            <p:ph idx="1"/>
          </p:nvPr>
        </p:nvSpPr>
        <p:spPr>
          <a:xfrm>
            <a:off x="838199" y="1325562"/>
            <a:ext cx="10648167" cy="5030787"/>
          </a:xfrm>
        </p:spPr>
        <p:txBody>
          <a:bodyPr>
            <a:normAutofit fontScale="85000" lnSpcReduction="20000"/>
          </a:bodyPr>
          <a:lstStyle/>
          <a:p>
            <a:r>
              <a:rPr lang="en-US" dirty="0"/>
              <a:t>Hands-on learning requires embedded devices but CS students not familiar with embedded systems development</a:t>
            </a:r>
          </a:p>
          <a:p>
            <a:endParaRPr lang="en-US" dirty="0"/>
          </a:p>
          <a:p>
            <a:r>
              <a:rPr lang="en-US" dirty="0"/>
              <a:t>Make embedded programming accessible</a:t>
            </a:r>
          </a:p>
          <a:p>
            <a:pPr lvl="1"/>
            <a:r>
              <a:rPr lang="en-US" dirty="0"/>
              <a:t>Use simpler programming environments like Arduino</a:t>
            </a:r>
          </a:p>
          <a:p>
            <a:pPr lvl="1"/>
            <a:r>
              <a:rPr lang="en-US" dirty="0"/>
              <a:t>Use homework and references to bridge gaps in low-level C programming</a:t>
            </a:r>
          </a:p>
          <a:p>
            <a:endParaRPr lang="en-US" dirty="0"/>
          </a:p>
          <a:p>
            <a:r>
              <a:rPr lang="en-US" dirty="0"/>
              <a:t>Switch focus from embedded to wireless makes lecture-lab separation better</a:t>
            </a:r>
          </a:p>
          <a:p>
            <a:pPr lvl="1"/>
            <a:r>
              <a:rPr lang="en-US" dirty="0"/>
              <a:t>Lectures: teach wireless concepts, not embedded programming</a:t>
            </a:r>
          </a:p>
          <a:p>
            <a:pPr lvl="1"/>
            <a:r>
              <a:rPr lang="en-US" dirty="0"/>
              <a:t>Labs: student implement learned wireless concepts on actual devices </a:t>
            </a:r>
          </a:p>
          <a:p>
            <a:pPr marL="0" indent="0">
              <a:buNone/>
            </a:pPr>
            <a:endParaRPr lang="en-US" dirty="0"/>
          </a:p>
          <a:p>
            <a:r>
              <a:rPr lang="en-US" dirty="0"/>
              <a:t>Impact: Attracts more CS students, can remove embedded systems experience as pre-req.</a:t>
            </a:r>
          </a:p>
          <a:p>
            <a:pPr lvl="1"/>
            <a:r>
              <a:rPr lang="en-US" dirty="0"/>
              <a:t>UCSD, UVA: no specific pre-req., only ‘some upper-level CS systems experience’. </a:t>
            </a:r>
          </a:p>
          <a:p>
            <a:pPr lvl="1"/>
            <a:r>
              <a:rPr lang="en-US" dirty="0"/>
              <a:t>But can be enforced too: Northwestern requires embedded systems/computer networking.</a:t>
            </a:r>
          </a:p>
          <a:p>
            <a:pPr lvl="1"/>
            <a:endParaRPr lang="en-US" dirty="0"/>
          </a:p>
          <a:p>
            <a:pPr lvl="1"/>
            <a:endParaRPr lang="en-US" dirty="0"/>
          </a:p>
          <a:p>
            <a:endParaRPr lang="en-US" dirty="0"/>
          </a:p>
        </p:txBody>
      </p:sp>
      <p:sp>
        <p:nvSpPr>
          <p:cNvPr id="5" name="Slide Number Placeholder 4">
            <a:extLst>
              <a:ext uri="{FF2B5EF4-FFF2-40B4-BE49-F238E27FC236}">
                <a16:creationId xmlns:a16="http://schemas.microsoft.com/office/drawing/2014/main" id="{C12CDEB1-1375-A64B-9EAB-C1C63E34FE9B}"/>
              </a:ext>
            </a:extLst>
          </p:cNvPr>
          <p:cNvSpPr>
            <a:spLocks noGrp="1"/>
          </p:cNvSpPr>
          <p:nvPr>
            <p:ph type="sldNum" sz="quarter" idx="12"/>
          </p:nvPr>
        </p:nvSpPr>
        <p:spPr/>
        <p:txBody>
          <a:bodyPr/>
          <a:lstStyle/>
          <a:p>
            <a:fld id="{57E33C6C-E700-E440-B326-DFF807C094A4}" type="slidenum">
              <a:rPr lang="en-US" smtClean="0"/>
              <a:t>16</a:t>
            </a:fld>
            <a:endParaRPr lang="en-US"/>
          </a:p>
        </p:txBody>
      </p:sp>
      <p:sp>
        <p:nvSpPr>
          <p:cNvPr id="6" name="TextBox 5">
            <a:extLst>
              <a:ext uri="{FF2B5EF4-FFF2-40B4-BE49-F238E27FC236}">
                <a16:creationId xmlns:a16="http://schemas.microsoft.com/office/drawing/2014/main" id="{79FE17AC-A49D-6D42-93FD-79C345716F45}"/>
              </a:ext>
            </a:extLst>
          </p:cNvPr>
          <p:cNvSpPr txBox="1"/>
          <p:nvPr/>
        </p:nvSpPr>
        <p:spPr>
          <a:xfrm>
            <a:off x="118754" y="48699"/>
            <a:ext cx="1097865" cy="369332"/>
          </a:xfrm>
          <a:prstGeom prst="rect">
            <a:avLst/>
          </a:prstGeom>
          <a:noFill/>
        </p:spPr>
        <p:txBody>
          <a:bodyPr wrap="none" rtlCol="0">
            <a:spAutoFit/>
          </a:bodyPr>
          <a:lstStyle/>
          <a:p>
            <a:r>
              <a:rPr lang="en-US" dirty="0">
                <a:solidFill>
                  <a:schemeClr val="accent2"/>
                </a:solidFill>
              </a:rPr>
              <a:t>Insight #1</a:t>
            </a:r>
          </a:p>
        </p:txBody>
      </p:sp>
    </p:spTree>
    <p:custDataLst>
      <p:tags r:id="rId1"/>
    </p:custDataLst>
    <p:extLst>
      <p:ext uri="{BB962C8B-B14F-4D97-AF65-F5344CB8AC3E}">
        <p14:creationId xmlns:p14="http://schemas.microsoft.com/office/powerpoint/2010/main" val="3505463773"/>
      </p:ext>
    </p:extLst>
  </p:cSld>
  <p:clrMapOvr>
    <a:masterClrMapping/>
  </p:clrMapOvr>
  <mc:AlternateContent xmlns:mc="http://schemas.openxmlformats.org/markup-compatibility/2006" xmlns:p14="http://schemas.microsoft.com/office/powerpoint/2010/main">
    <mc:Choice Requires="p14">
      <p:transition spd="slow" p14:dur="2000" advTm="104563"/>
    </mc:Choice>
    <mc:Fallback xmlns="">
      <p:transition spd="slow" advTm="1045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dissolve">
                                      <p:cBhvr>
                                        <p:cTn id="23" dur="500"/>
                                        <p:tgtEl>
                                          <p:spTgt spid="3">
                                            <p:txEl>
                                              <p:pRg st="6" end="6"/>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dissolve">
                                      <p:cBhvr>
                                        <p:cTn id="26" dur="500"/>
                                        <p:tgtEl>
                                          <p:spTgt spid="3">
                                            <p:txEl>
                                              <p:pRg st="7" end="7"/>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dissolve">
                                      <p:cBhvr>
                                        <p:cTn id="29" dur="500"/>
                                        <p:tgtEl>
                                          <p:spTgt spid="3">
                                            <p:txEl>
                                              <p:pRg st="8" end="8"/>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3">
                                            <p:txEl>
                                              <p:pRg st="10" end="10"/>
                                            </p:txEl>
                                          </p:spTgt>
                                        </p:tgtEl>
                                        <p:attrNameLst>
                                          <p:attrName>style.visibility</p:attrName>
                                        </p:attrNameLst>
                                      </p:cBhvr>
                                      <p:to>
                                        <p:strVal val="visible"/>
                                      </p:to>
                                    </p:set>
                                    <p:animEffect transition="in" filter="dissolve">
                                      <p:cBhvr>
                                        <p:cTn id="34" dur="500"/>
                                        <p:tgtEl>
                                          <p:spTgt spid="3">
                                            <p:txEl>
                                              <p:pRg st="10" end="10"/>
                                            </p:txEl>
                                          </p:spTgt>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3">
                                            <p:txEl>
                                              <p:pRg st="11" end="11"/>
                                            </p:txEl>
                                          </p:spTgt>
                                        </p:tgtEl>
                                        <p:attrNameLst>
                                          <p:attrName>style.visibility</p:attrName>
                                        </p:attrNameLst>
                                      </p:cBhvr>
                                      <p:to>
                                        <p:strVal val="visible"/>
                                      </p:to>
                                    </p:set>
                                    <p:animEffect transition="in" filter="dissolve">
                                      <p:cBhvr>
                                        <p:cTn id="37" dur="500"/>
                                        <p:tgtEl>
                                          <p:spTgt spid="3">
                                            <p:txEl>
                                              <p:pRg st="11" end="11"/>
                                            </p:txEl>
                                          </p:spTgt>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3">
                                            <p:txEl>
                                              <p:pRg st="12" end="12"/>
                                            </p:txEl>
                                          </p:spTgt>
                                        </p:tgtEl>
                                        <p:attrNameLst>
                                          <p:attrName>style.visibility</p:attrName>
                                        </p:attrNameLst>
                                      </p:cBhvr>
                                      <p:to>
                                        <p:strVal val="visible"/>
                                      </p:to>
                                    </p:set>
                                    <p:animEffect transition="in" filter="dissolve">
                                      <p:cBhvr>
                                        <p:cTn id="40"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39A8F-4ACD-7148-8126-7602B0532136}"/>
              </a:ext>
            </a:extLst>
          </p:cNvPr>
          <p:cNvSpPr>
            <a:spLocks noGrp="1"/>
          </p:cNvSpPr>
          <p:nvPr>
            <p:ph type="title"/>
          </p:nvPr>
        </p:nvSpPr>
        <p:spPr/>
        <p:txBody>
          <a:bodyPr>
            <a:normAutofit/>
          </a:bodyPr>
          <a:lstStyle/>
          <a:p>
            <a:r>
              <a:rPr lang="en-US" dirty="0"/>
              <a:t>Feedback: Attracts more CS students</a:t>
            </a:r>
          </a:p>
        </p:txBody>
      </p:sp>
      <p:sp>
        <p:nvSpPr>
          <p:cNvPr id="3" name="Content Placeholder 2">
            <a:extLst>
              <a:ext uri="{FF2B5EF4-FFF2-40B4-BE49-F238E27FC236}">
                <a16:creationId xmlns:a16="http://schemas.microsoft.com/office/drawing/2014/main" id="{768DA9A5-5605-6043-8B7C-69FAA3510D94}"/>
              </a:ext>
            </a:extLst>
          </p:cNvPr>
          <p:cNvSpPr>
            <a:spLocks noGrp="1"/>
          </p:cNvSpPr>
          <p:nvPr>
            <p:ph idx="1"/>
          </p:nvPr>
        </p:nvSpPr>
        <p:spPr/>
        <p:txBody>
          <a:bodyPr>
            <a:normAutofit fontScale="92500" lnSpcReduction="10000"/>
          </a:bodyPr>
          <a:lstStyle/>
          <a:p>
            <a:r>
              <a:rPr lang="en-US" dirty="0"/>
              <a:t>Students appreciated that this course was accessible to CS students. </a:t>
            </a:r>
          </a:p>
          <a:p>
            <a:pPr lvl="1"/>
            <a:r>
              <a:rPr lang="en-US" dirty="0">
                <a:solidFill>
                  <a:schemeClr val="accent2"/>
                </a:solidFill>
              </a:rPr>
              <a:t>“The course did a good job of addressing concepts so people from a wide range of backgrounds could learn. While I was already familiar with access control, packets, some wireless basics like modulation and such, if I hadn’t, I believe I would have picked up that throughout the course.” (Northwestern)</a:t>
            </a:r>
            <a:r>
              <a:rPr lang="en-US" dirty="0"/>
              <a:t> </a:t>
            </a:r>
          </a:p>
          <a:p>
            <a:pPr lvl="1"/>
            <a:endParaRPr lang="en-US" dirty="0"/>
          </a:p>
          <a:p>
            <a:r>
              <a:rPr lang="en-US" dirty="0"/>
              <a:t>Students valued the opportunity to learn topics outside of CS</a:t>
            </a:r>
          </a:p>
          <a:p>
            <a:pPr lvl="1"/>
            <a:r>
              <a:rPr lang="en-US" dirty="0">
                <a:solidFill>
                  <a:schemeClr val="accent2"/>
                </a:solidFill>
              </a:rPr>
              <a:t>“Lots of hands on time with the dev kits gave me, personally, a really fresh experience I hadn’t gotten before and there was a lot I got to learn from it.” (UVA)</a:t>
            </a:r>
          </a:p>
          <a:p>
            <a:pPr lvl="1"/>
            <a:endParaRPr lang="en-US" dirty="0">
              <a:solidFill>
                <a:schemeClr val="accent2"/>
              </a:solidFill>
            </a:endParaRPr>
          </a:p>
          <a:p>
            <a:pPr lvl="1"/>
            <a:r>
              <a:rPr lang="en-US" dirty="0">
                <a:solidFill>
                  <a:schemeClr val="accent2"/>
                </a:solidFill>
              </a:rPr>
              <a:t>“I’m honestly </a:t>
            </a:r>
            <a:r>
              <a:rPr lang="en-US" dirty="0" err="1">
                <a:solidFill>
                  <a:schemeClr val="accent2"/>
                </a:solidFill>
              </a:rPr>
              <a:t>kinda</a:t>
            </a:r>
            <a:r>
              <a:rPr lang="en-US" dirty="0">
                <a:solidFill>
                  <a:schemeClr val="accent2"/>
                </a:solidFill>
              </a:rPr>
              <a:t> surprised it’s listed solely as a CS course just because a lot of the class is about how information is encoded onto radio waves and the physical challenges involved in sending and receiving waves without interference or in ways that are resilient to disturbances. You definitely learn about a lot of cool things, and it would definitely give you enough knowledge to get started doing IoT things.” (Northwestern). </a:t>
            </a:r>
          </a:p>
          <a:p>
            <a:pPr lvl="1"/>
            <a:endParaRPr lang="en-US" dirty="0"/>
          </a:p>
        </p:txBody>
      </p:sp>
      <p:sp>
        <p:nvSpPr>
          <p:cNvPr id="5" name="Slide Number Placeholder 4">
            <a:extLst>
              <a:ext uri="{FF2B5EF4-FFF2-40B4-BE49-F238E27FC236}">
                <a16:creationId xmlns:a16="http://schemas.microsoft.com/office/drawing/2014/main" id="{C12CDEB1-1375-A64B-9EAB-C1C63E34FE9B}"/>
              </a:ext>
            </a:extLst>
          </p:cNvPr>
          <p:cNvSpPr>
            <a:spLocks noGrp="1"/>
          </p:cNvSpPr>
          <p:nvPr>
            <p:ph type="sldNum" sz="quarter" idx="12"/>
          </p:nvPr>
        </p:nvSpPr>
        <p:spPr/>
        <p:txBody>
          <a:bodyPr/>
          <a:lstStyle/>
          <a:p>
            <a:fld id="{57E33C6C-E700-E440-B326-DFF807C094A4}" type="slidenum">
              <a:rPr lang="en-US" smtClean="0"/>
              <a:t>17</a:t>
            </a:fld>
            <a:endParaRPr lang="en-US"/>
          </a:p>
        </p:txBody>
      </p:sp>
    </p:spTree>
    <p:custDataLst>
      <p:tags r:id="rId1"/>
    </p:custDataLst>
    <p:extLst>
      <p:ext uri="{BB962C8B-B14F-4D97-AF65-F5344CB8AC3E}">
        <p14:creationId xmlns:p14="http://schemas.microsoft.com/office/powerpoint/2010/main" val="3433986596"/>
      </p:ext>
    </p:extLst>
  </p:cSld>
  <p:clrMapOvr>
    <a:masterClrMapping/>
  </p:clrMapOvr>
  <mc:AlternateContent xmlns:mc="http://schemas.openxmlformats.org/markup-compatibility/2006" xmlns:p14="http://schemas.microsoft.com/office/powerpoint/2010/main">
    <mc:Choice Requires="p14">
      <p:transition spd="slow" p14:dur="2000" advTm="62402"/>
    </mc:Choice>
    <mc:Fallback xmlns="">
      <p:transition spd="slow" advTm="624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dissolve">
                                      <p:cBhvr>
                                        <p:cTn id="2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39A8F-4ACD-7148-8126-7602B0532136}"/>
              </a:ext>
            </a:extLst>
          </p:cNvPr>
          <p:cNvSpPr>
            <a:spLocks noGrp="1"/>
          </p:cNvSpPr>
          <p:nvPr>
            <p:ph type="title"/>
          </p:nvPr>
        </p:nvSpPr>
        <p:spPr/>
        <p:txBody>
          <a:bodyPr>
            <a:normAutofit/>
          </a:bodyPr>
          <a:lstStyle/>
          <a:p>
            <a:pPr lvl="0">
              <a:lnSpc>
                <a:spcPct val="100000"/>
              </a:lnSpc>
              <a:spcBef>
                <a:spcPts val="0"/>
              </a:spcBef>
              <a:defRPr/>
            </a:pPr>
            <a:r>
              <a:rPr lang="en-US" sz="3200" dirty="0"/>
              <a:t>Sharing Hardware Enables Creative Freedom when Designing Labs</a:t>
            </a:r>
          </a:p>
        </p:txBody>
      </p:sp>
      <p:sp>
        <p:nvSpPr>
          <p:cNvPr id="3" name="Content Placeholder 2">
            <a:extLst>
              <a:ext uri="{FF2B5EF4-FFF2-40B4-BE49-F238E27FC236}">
                <a16:creationId xmlns:a16="http://schemas.microsoft.com/office/drawing/2014/main" id="{768DA9A5-5605-6043-8B7C-69FAA3510D94}"/>
              </a:ext>
            </a:extLst>
          </p:cNvPr>
          <p:cNvSpPr>
            <a:spLocks noGrp="1"/>
          </p:cNvSpPr>
          <p:nvPr>
            <p:ph idx="1"/>
          </p:nvPr>
        </p:nvSpPr>
        <p:spPr>
          <a:xfrm>
            <a:off x="838200" y="1325562"/>
            <a:ext cx="10515600" cy="5030787"/>
          </a:xfrm>
        </p:spPr>
        <p:txBody>
          <a:bodyPr>
            <a:normAutofit fontScale="92500" lnSpcReduction="20000"/>
          </a:bodyPr>
          <a:lstStyle/>
          <a:p>
            <a:r>
              <a:rPr lang="en-US" dirty="0"/>
              <a:t>Hardware courses major teaching burdens, esp. when offered at a single university</a:t>
            </a:r>
          </a:p>
          <a:p>
            <a:pPr lvl="1"/>
            <a:r>
              <a:rPr lang="en-US" dirty="0"/>
              <a:t>‘Small’ hardware issues add up, hard to identify due to reduced offering frequency (e.g.: annually)</a:t>
            </a:r>
          </a:p>
          <a:p>
            <a:pPr marL="0" indent="0">
              <a:buNone/>
            </a:pPr>
            <a:endParaRPr lang="en-US" dirty="0"/>
          </a:p>
          <a:p>
            <a:r>
              <a:rPr lang="en-US" dirty="0"/>
              <a:t>When offered across institutions, allows a more aggressive cadence, and shortens time for breaking changes to accumulate</a:t>
            </a:r>
          </a:p>
          <a:p>
            <a:endParaRPr lang="en-US" dirty="0"/>
          </a:p>
          <a:p>
            <a:r>
              <a:rPr lang="en-US" dirty="0"/>
              <a:t>Our initial assumption: Hardware sharing not essential</a:t>
            </a:r>
          </a:p>
          <a:p>
            <a:pPr lvl="1"/>
            <a:r>
              <a:rPr lang="en-US" dirty="0"/>
              <a:t>Would reduce overhead, but only if we use same lab assignments</a:t>
            </a:r>
          </a:p>
          <a:p>
            <a:endParaRPr lang="en-US" dirty="0"/>
          </a:p>
          <a:p>
            <a:r>
              <a:rPr lang="en-US" dirty="0"/>
              <a:t>Every idea, lab, or assignment: immediate starting point for others </a:t>
            </a:r>
          </a:p>
          <a:p>
            <a:pPr lvl="1"/>
            <a:r>
              <a:rPr lang="en-US" dirty="0"/>
              <a:t>Allows customization and being more creative: UVA Programming Assignments</a:t>
            </a:r>
          </a:p>
          <a:p>
            <a:pPr lvl="1"/>
            <a:r>
              <a:rPr lang="en-US" dirty="0"/>
              <a:t>Eases burden when things do go wrong: </a:t>
            </a:r>
            <a:r>
              <a:rPr lang="en-US" dirty="0" err="1"/>
              <a:t>LoRa</a:t>
            </a:r>
            <a:r>
              <a:rPr lang="en-US" dirty="0"/>
              <a:t> lab</a:t>
            </a:r>
          </a:p>
          <a:p>
            <a:endParaRPr lang="en-US" dirty="0"/>
          </a:p>
          <a:p>
            <a:endParaRPr lang="en-US" dirty="0"/>
          </a:p>
        </p:txBody>
      </p:sp>
      <p:sp>
        <p:nvSpPr>
          <p:cNvPr id="5" name="Slide Number Placeholder 4">
            <a:extLst>
              <a:ext uri="{FF2B5EF4-FFF2-40B4-BE49-F238E27FC236}">
                <a16:creationId xmlns:a16="http://schemas.microsoft.com/office/drawing/2014/main" id="{C12CDEB1-1375-A64B-9EAB-C1C63E34FE9B}"/>
              </a:ext>
            </a:extLst>
          </p:cNvPr>
          <p:cNvSpPr>
            <a:spLocks noGrp="1"/>
          </p:cNvSpPr>
          <p:nvPr>
            <p:ph type="sldNum" sz="quarter" idx="12"/>
          </p:nvPr>
        </p:nvSpPr>
        <p:spPr/>
        <p:txBody>
          <a:bodyPr/>
          <a:lstStyle/>
          <a:p>
            <a:fld id="{57E33C6C-E700-E440-B326-DFF807C094A4}" type="slidenum">
              <a:rPr lang="en-US" smtClean="0"/>
              <a:t>18</a:t>
            </a:fld>
            <a:endParaRPr lang="en-US"/>
          </a:p>
        </p:txBody>
      </p:sp>
      <p:sp>
        <p:nvSpPr>
          <p:cNvPr id="6" name="TextBox 5">
            <a:extLst>
              <a:ext uri="{FF2B5EF4-FFF2-40B4-BE49-F238E27FC236}">
                <a16:creationId xmlns:a16="http://schemas.microsoft.com/office/drawing/2014/main" id="{EE086FB0-5B5A-654D-A2C9-B7C89218587B}"/>
              </a:ext>
            </a:extLst>
          </p:cNvPr>
          <p:cNvSpPr txBox="1"/>
          <p:nvPr/>
        </p:nvSpPr>
        <p:spPr>
          <a:xfrm>
            <a:off x="118754" y="48699"/>
            <a:ext cx="1097865" cy="369332"/>
          </a:xfrm>
          <a:prstGeom prst="rect">
            <a:avLst/>
          </a:prstGeom>
          <a:noFill/>
        </p:spPr>
        <p:txBody>
          <a:bodyPr wrap="none" rtlCol="0">
            <a:spAutoFit/>
          </a:bodyPr>
          <a:lstStyle/>
          <a:p>
            <a:r>
              <a:rPr lang="en-US" dirty="0">
                <a:solidFill>
                  <a:schemeClr val="accent2"/>
                </a:solidFill>
              </a:rPr>
              <a:t>Insight #2</a:t>
            </a:r>
          </a:p>
        </p:txBody>
      </p:sp>
      <p:sp>
        <p:nvSpPr>
          <p:cNvPr id="4" name="Rectangle 3">
            <a:extLst>
              <a:ext uri="{FF2B5EF4-FFF2-40B4-BE49-F238E27FC236}">
                <a16:creationId xmlns:a16="http://schemas.microsoft.com/office/drawing/2014/main" id="{86D8D56B-3DF3-BF4B-9838-9E1129769674}"/>
              </a:ext>
            </a:extLst>
          </p:cNvPr>
          <p:cNvSpPr/>
          <p:nvPr/>
        </p:nvSpPr>
        <p:spPr>
          <a:xfrm>
            <a:off x="7997117" y="4014616"/>
            <a:ext cx="3514552" cy="369332"/>
          </a:xfrm>
          <a:prstGeom prst="rect">
            <a:avLst/>
          </a:prstGeom>
        </p:spPr>
        <p:txBody>
          <a:bodyPr wrap="none">
            <a:spAutoFit/>
          </a:bodyPr>
          <a:lstStyle/>
          <a:p>
            <a:pPr lvl="1"/>
            <a:r>
              <a:rPr lang="en-US" dirty="0">
                <a:solidFill>
                  <a:srgbClr val="FF0000"/>
                </a:solidFill>
              </a:rPr>
              <a:t>Turned out to be mostly false! </a:t>
            </a:r>
          </a:p>
        </p:txBody>
      </p:sp>
    </p:spTree>
    <p:custDataLst>
      <p:tags r:id="rId1"/>
    </p:custDataLst>
    <p:extLst>
      <p:ext uri="{BB962C8B-B14F-4D97-AF65-F5344CB8AC3E}">
        <p14:creationId xmlns:p14="http://schemas.microsoft.com/office/powerpoint/2010/main" val="4121959812"/>
      </p:ext>
    </p:extLst>
  </p:cSld>
  <p:clrMapOvr>
    <a:masterClrMapping/>
  </p:clrMapOvr>
  <mc:AlternateContent xmlns:mc="http://schemas.openxmlformats.org/markup-compatibility/2006" xmlns:p14="http://schemas.microsoft.com/office/powerpoint/2010/main">
    <mc:Choice Requires="p14">
      <p:transition spd="slow" p14:dur="2000" advTm="265010"/>
    </mc:Choice>
    <mc:Fallback xmlns="">
      <p:transition spd="slow" advTm="2650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
                                            <p:txEl>
                                              <p:pRg st="5" end="5"/>
                                            </p:txEl>
                                          </p:spTgt>
                                        </p:tgtEl>
                                        <p:attrNameLst>
                                          <p:attrName>style.visibility</p:attrName>
                                        </p:attrNameLst>
                                      </p:cBhvr>
                                      <p:to>
                                        <p:strVal val="visible"/>
                                      </p:to>
                                    </p:set>
                                    <p:animEffect transition="in" filter="dissolve">
                                      <p:cBhvr>
                                        <p:cTn id="20" dur="500"/>
                                        <p:tgtEl>
                                          <p:spTgt spid="3">
                                            <p:txEl>
                                              <p:pRg st="5" end="5"/>
                                            </p:txEl>
                                          </p:spTgt>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dissolve">
                                      <p:cBhvr>
                                        <p:cTn id="23" dur="500"/>
                                        <p:tgtEl>
                                          <p:spTgt spid="3">
                                            <p:txEl>
                                              <p:pRg st="6" end="6"/>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dissolve">
                                      <p:cBhvr>
                                        <p:cTn id="28" dur="5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dissolve">
                                      <p:cBhvr>
                                        <p:cTn id="33" dur="500"/>
                                        <p:tgtEl>
                                          <p:spTgt spid="3">
                                            <p:txEl>
                                              <p:pRg st="8" end="8"/>
                                            </p:txEl>
                                          </p:spTgt>
                                        </p:tgtEl>
                                      </p:cBhvr>
                                    </p:animEffect>
                                  </p:childTnLst>
                                </p:cTn>
                              </p:par>
                              <p:par>
                                <p:cTn id="34" presetID="9" presetClass="entr" presetSubtype="0" fill="hold" grpId="0" nodeType="withEffect">
                                  <p:stCondLst>
                                    <p:cond delay="0"/>
                                  </p:stCondLst>
                                  <p:childTnLst>
                                    <p:set>
                                      <p:cBhvr>
                                        <p:cTn id="35" dur="1" fill="hold">
                                          <p:stCondLst>
                                            <p:cond delay="0"/>
                                          </p:stCondLst>
                                        </p:cTn>
                                        <p:tgtEl>
                                          <p:spTgt spid="3">
                                            <p:txEl>
                                              <p:pRg st="9" end="9"/>
                                            </p:txEl>
                                          </p:spTgt>
                                        </p:tgtEl>
                                        <p:attrNameLst>
                                          <p:attrName>style.visibility</p:attrName>
                                        </p:attrNameLst>
                                      </p:cBhvr>
                                      <p:to>
                                        <p:strVal val="visible"/>
                                      </p:to>
                                    </p:set>
                                    <p:animEffect transition="in" filter="dissolve">
                                      <p:cBhvr>
                                        <p:cTn id="36" dur="500"/>
                                        <p:tgtEl>
                                          <p:spTgt spid="3">
                                            <p:txEl>
                                              <p:pRg st="9" end="9"/>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dissolve">
                                      <p:cBhvr>
                                        <p:cTn id="41"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39A8F-4ACD-7148-8126-7602B0532136}"/>
              </a:ext>
            </a:extLst>
          </p:cNvPr>
          <p:cNvSpPr>
            <a:spLocks noGrp="1"/>
          </p:cNvSpPr>
          <p:nvPr>
            <p:ph type="title"/>
          </p:nvPr>
        </p:nvSpPr>
        <p:spPr/>
        <p:txBody>
          <a:bodyPr>
            <a:normAutofit/>
          </a:bodyPr>
          <a:lstStyle/>
          <a:p>
            <a:r>
              <a:rPr lang="en-US" sz="3200" dirty="0"/>
              <a:t>Modularity of topics and Time helped Quarter </a:t>
            </a:r>
            <a:r>
              <a:rPr lang="en-US" sz="3200" dirty="0">
                <a:sym typeface="Wingdings" pitchFamily="2" charset="2"/>
              </a:rPr>
              <a:t> Semester/Prof. Master’s</a:t>
            </a:r>
            <a:endParaRPr lang="en-US" sz="3200" dirty="0"/>
          </a:p>
        </p:txBody>
      </p:sp>
      <p:sp>
        <p:nvSpPr>
          <p:cNvPr id="3" name="Content Placeholder 2">
            <a:extLst>
              <a:ext uri="{FF2B5EF4-FFF2-40B4-BE49-F238E27FC236}">
                <a16:creationId xmlns:a16="http://schemas.microsoft.com/office/drawing/2014/main" id="{768DA9A5-5605-6043-8B7C-69FAA3510D94}"/>
              </a:ext>
            </a:extLst>
          </p:cNvPr>
          <p:cNvSpPr>
            <a:spLocks noGrp="1"/>
          </p:cNvSpPr>
          <p:nvPr>
            <p:ph idx="1"/>
          </p:nvPr>
        </p:nvSpPr>
        <p:spPr/>
        <p:txBody>
          <a:bodyPr>
            <a:normAutofit/>
          </a:bodyPr>
          <a:lstStyle/>
          <a:p>
            <a:r>
              <a:rPr lang="en-US" dirty="0"/>
              <a:t>Wireless Protocol: Provides a “grab-bag” of topics</a:t>
            </a:r>
          </a:p>
          <a:p>
            <a:endParaRPr lang="en-US" dirty="0"/>
          </a:p>
          <a:p>
            <a:r>
              <a:rPr lang="en-US" dirty="0"/>
              <a:t>For the semester offering, we added:</a:t>
            </a:r>
          </a:p>
          <a:p>
            <a:pPr lvl="1"/>
            <a:r>
              <a:rPr lang="en-US" dirty="0"/>
              <a:t>Guest Lectures: Invited industry experts and researchers </a:t>
            </a:r>
          </a:p>
          <a:p>
            <a:pPr lvl="2"/>
            <a:r>
              <a:rPr lang="en-US" sz="2400" dirty="0"/>
              <a:t>Cutting-edge IoT topics like Wakeup-radio networks, Visible Light Communication, and 4G over Navy channels </a:t>
            </a:r>
            <a:endParaRPr lang="en-US" dirty="0"/>
          </a:p>
          <a:p>
            <a:endParaRPr lang="en-US" dirty="0"/>
          </a:p>
          <a:p>
            <a:r>
              <a:rPr lang="en-US" dirty="0"/>
              <a:t>For the Professional Master’s program:</a:t>
            </a:r>
          </a:p>
          <a:p>
            <a:pPr lvl="1"/>
            <a:r>
              <a:rPr lang="en-US" dirty="0"/>
              <a:t>Four 50 min lectures </a:t>
            </a:r>
            <a:r>
              <a:rPr lang="en-US" dirty="0">
                <a:sym typeface="Wingdings" pitchFamily="2" charset="2"/>
              </a:rPr>
              <a:t></a:t>
            </a:r>
            <a:r>
              <a:rPr lang="en-US" dirty="0"/>
              <a:t> One 4 hr. morning session + 4 hr. afternoon session </a:t>
            </a:r>
          </a:p>
          <a:p>
            <a:pPr lvl="2"/>
            <a:r>
              <a:rPr lang="en-US" dirty="0"/>
              <a:t>Includes time to complete bulk of lab work in class</a:t>
            </a:r>
          </a:p>
          <a:p>
            <a:pPr lvl="1"/>
            <a:r>
              <a:rPr lang="en-US" dirty="0"/>
              <a:t>Do unfinished lab work at home (quarter system already designed that way)</a:t>
            </a:r>
          </a:p>
        </p:txBody>
      </p:sp>
      <p:sp>
        <p:nvSpPr>
          <p:cNvPr id="5" name="Slide Number Placeholder 4">
            <a:extLst>
              <a:ext uri="{FF2B5EF4-FFF2-40B4-BE49-F238E27FC236}">
                <a16:creationId xmlns:a16="http://schemas.microsoft.com/office/drawing/2014/main" id="{C12CDEB1-1375-A64B-9EAB-C1C63E34FE9B}"/>
              </a:ext>
            </a:extLst>
          </p:cNvPr>
          <p:cNvSpPr>
            <a:spLocks noGrp="1"/>
          </p:cNvSpPr>
          <p:nvPr>
            <p:ph type="sldNum" sz="quarter" idx="12"/>
          </p:nvPr>
        </p:nvSpPr>
        <p:spPr/>
        <p:txBody>
          <a:bodyPr/>
          <a:lstStyle/>
          <a:p>
            <a:fld id="{57E33C6C-E700-E440-B326-DFF807C094A4}" type="slidenum">
              <a:rPr lang="en-US" smtClean="0"/>
              <a:t>19</a:t>
            </a:fld>
            <a:endParaRPr lang="en-US"/>
          </a:p>
        </p:txBody>
      </p:sp>
      <p:sp>
        <p:nvSpPr>
          <p:cNvPr id="6" name="TextBox 5">
            <a:extLst>
              <a:ext uri="{FF2B5EF4-FFF2-40B4-BE49-F238E27FC236}">
                <a16:creationId xmlns:a16="http://schemas.microsoft.com/office/drawing/2014/main" id="{34A3977B-0E8B-114B-949B-2FFC28D1F741}"/>
              </a:ext>
            </a:extLst>
          </p:cNvPr>
          <p:cNvSpPr txBox="1"/>
          <p:nvPr/>
        </p:nvSpPr>
        <p:spPr>
          <a:xfrm>
            <a:off x="118754" y="48699"/>
            <a:ext cx="1097865" cy="369332"/>
          </a:xfrm>
          <a:prstGeom prst="rect">
            <a:avLst/>
          </a:prstGeom>
          <a:noFill/>
        </p:spPr>
        <p:txBody>
          <a:bodyPr wrap="none" rtlCol="0">
            <a:spAutoFit/>
          </a:bodyPr>
          <a:lstStyle/>
          <a:p>
            <a:r>
              <a:rPr lang="en-US" dirty="0">
                <a:solidFill>
                  <a:schemeClr val="accent2"/>
                </a:solidFill>
              </a:rPr>
              <a:t>Insight #3</a:t>
            </a:r>
          </a:p>
        </p:txBody>
      </p:sp>
      <p:pic>
        <p:nvPicPr>
          <p:cNvPr id="4" name="Picture 3">
            <a:extLst>
              <a:ext uri="{FF2B5EF4-FFF2-40B4-BE49-F238E27FC236}">
                <a16:creationId xmlns:a16="http://schemas.microsoft.com/office/drawing/2014/main" id="{DFE4ED7C-A035-6D43-AFA4-26A7D723EA92}"/>
              </a:ext>
            </a:extLst>
          </p:cNvPr>
          <p:cNvPicPr>
            <a:picLocks noChangeAspect="1"/>
          </p:cNvPicPr>
          <p:nvPr/>
        </p:nvPicPr>
        <p:blipFill>
          <a:blip r:embed="rId4"/>
          <a:stretch>
            <a:fillRect/>
          </a:stretch>
        </p:blipFill>
        <p:spPr>
          <a:xfrm>
            <a:off x="8586956" y="995976"/>
            <a:ext cx="2455718" cy="1580969"/>
          </a:xfrm>
          <a:prstGeom prst="rect">
            <a:avLst/>
          </a:prstGeom>
        </p:spPr>
      </p:pic>
    </p:spTree>
    <p:custDataLst>
      <p:tags r:id="rId1"/>
    </p:custDataLst>
    <p:extLst>
      <p:ext uri="{BB962C8B-B14F-4D97-AF65-F5344CB8AC3E}">
        <p14:creationId xmlns:p14="http://schemas.microsoft.com/office/powerpoint/2010/main" val="534376419"/>
      </p:ext>
    </p:extLst>
  </p:cSld>
  <p:clrMapOvr>
    <a:masterClrMapping/>
  </p:clrMapOvr>
  <mc:AlternateContent xmlns:mc="http://schemas.openxmlformats.org/markup-compatibility/2006" xmlns:p14="http://schemas.microsoft.com/office/powerpoint/2010/main">
    <mc:Choice Requires="p14">
      <p:transition spd="slow" p14:dur="2000" advTm="96860"/>
    </mc:Choice>
    <mc:Fallback xmlns="">
      <p:transition spd="slow" advTm="9686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dissolve">
                                      <p:cBhvr>
                                        <p:cTn id="7" dur="500"/>
                                        <p:tgtEl>
                                          <p:spTgt spid="3">
                                            <p:txEl>
                                              <p:pRg st="3" end="3"/>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4" end="4"/>
                                            </p:txEl>
                                          </p:spTgt>
                                        </p:tgtEl>
                                        <p:attrNameLst>
                                          <p:attrName>style.visibility</p:attrName>
                                        </p:attrNameLst>
                                      </p:cBhvr>
                                      <p:to>
                                        <p:strVal val="visible"/>
                                      </p:to>
                                    </p:set>
                                    <p:animEffect transition="in" filter="dissolve">
                                      <p:cBhvr>
                                        <p:cTn id="10" dur="500"/>
                                        <p:tgtEl>
                                          <p:spTgt spid="3">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6" end="6"/>
                                            </p:txEl>
                                          </p:spTgt>
                                        </p:tgtEl>
                                        <p:attrNameLst>
                                          <p:attrName>style.visibility</p:attrName>
                                        </p:attrNameLst>
                                      </p:cBhvr>
                                      <p:to>
                                        <p:strVal val="visible"/>
                                      </p:to>
                                    </p:set>
                                    <p:animEffect transition="in" filter="dissolve">
                                      <p:cBhvr>
                                        <p:cTn id="15" dur="500"/>
                                        <p:tgtEl>
                                          <p:spTgt spid="3">
                                            <p:txEl>
                                              <p:pRg st="6" end="6"/>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7" end="7"/>
                                            </p:txEl>
                                          </p:spTgt>
                                        </p:tgtEl>
                                        <p:attrNameLst>
                                          <p:attrName>style.visibility</p:attrName>
                                        </p:attrNameLst>
                                      </p:cBhvr>
                                      <p:to>
                                        <p:strVal val="visible"/>
                                      </p:to>
                                    </p:set>
                                    <p:animEffect transition="in" filter="dissolve">
                                      <p:cBhvr>
                                        <p:cTn id="18" dur="500"/>
                                        <p:tgtEl>
                                          <p:spTgt spid="3">
                                            <p:txEl>
                                              <p:pRg st="7" end="7"/>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animEffect transition="in" filter="dissolve">
                                      <p:cBhvr>
                                        <p:cTn id="21" dur="500"/>
                                        <p:tgtEl>
                                          <p:spTgt spid="3">
                                            <p:txEl>
                                              <p:pRg st="8" end="8"/>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3">
                                            <p:txEl>
                                              <p:pRg st="9" end="9"/>
                                            </p:txEl>
                                          </p:spTgt>
                                        </p:tgtEl>
                                        <p:attrNameLst>
                                          <p:attrName>style.visibility</p:attrName>
                                        </p:attrNameLst>
                                      </p:cBhvr>
                                      <p:to>
                                        <p:strVal val="visible"/>
                                      </p:to>
                                    </p:set>
                                    <p:animEffect transition="in" filter="dissolve">
                                      <p:cBhvr>
                                        <p:cTn id="24"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E766B-9D33-7A49-92FB-D58D7F4D72B5}"/>
              </a:ext>
            </a:extLst>
          </p:cNvPr>
          <p:cNvSpPr>
            <a:spLocks noGrp="1"/>
          </p:cNvSpPr>
          <p:nvPr>
            <p:ph type="title"/>
          </p:nvPr>
        </p:nvSpPr>
        <p:spPr/>
        <p:txBody>
          <a:bodyPr>
            <a:normAutofit/>
          </a:bodyPr>
          <a:lstStyle/>
          <a:p>
            <a:r>
              <a:rPr lang="en-US" sz="4000" dirty="0"/>
              <a:t>Agenda</a:t>
            </a:r>
          </a:p>
        </p:txBody>
      </p:sp>
      <p:sp>
        <p:nvSpPr>
          <p:cNvPr id="3" name="Content Placeholder 2">
            <a:extLst>
              <a:ext uri="{FF2B5EF4-FFF2-40B4-BE49-F238E27FC236}">
                <a16:creationId xmlns:a16="http://schemas.microsoft.com/office/drawing/2014/main" id="{A1ECBDA2-5A8C-8349-9CBA-4C80263BBA49}"/>
              </a:ext>
            </a:extLst>
          </p:cNvPr>
          <p:cNvSpPr>
            <a:spLocks noGrp="1"/>
          </p:cNvSpPr>
          <p:nvPr>
            <p:ph idx="1"/>
          </p:nvPr>
        </p:nvSpPr>
        <p:spPr/>
        <p:txBody>
          <a:bodyPr>
            <a:normAutofit/>
          </a:bodyPr>
          <a:lstStyle/>
          <a:p>
            <a:r>
              <a:rPr lang="en-US" dirty="0"/>
              <a:t>The “Wireless for IoT” Course</a:t>
            </a:r>
          </a:p>
          <a:p>
            <a:pPr lvl="1"/>
            <a:r>
              <a:rPr lang="en-US" dirty="0"/>
              <a:t>Motivation: Why this Course?</a:t>
            </a:r>
          </a:p>
          <a:p>
            <a:pPr lvl="1"/>
            <a:r>
              <a:rPr lang="en-US" dirty="0"/>
              <a:t>Course Overview</a:t>
            </a:r>
          </a:p>
          <a:p>
            <a:pPr marL="0" indent="0">
              <a:buNone/>
            </a:pPr>
            <a:endParaRPr lang="en-US" dirty="0"/>
          </a:p>
          <a:p>
            <a:r>
              <a:rPr lang="en-US" dirty="0"/>
              <a:t>The Experience Report</a:t>
            </a:r>
          </a:p>
          <a:p>
            <a:pPr lvl="1"/>
            <a:r>
              <a:rPr lang="en-US" dirty="0"/>
              <a:t>Motivation: What’s unique about this Experience Report?</a:t>
            </a:r>
          </a:p>
          <a:p>
            <a:pPr lvl="1"/>
            <a:r>
              <a:rPr lang="en-US" dirty="0"/>
              <a:t>Course Design Insights</a:t>
            </a:r>
          </a:p>
          <a:p>
            <a:pPr lvl="1"/>
            <a:r>
              <a:rPr lang="en-US" dirty="0"/>
              <a:t>Student Feedback</a:t>
            </a:r>
          </a:p>
          <a:p>
            <a:pPr lvl="1"/>
            <a:endParaRPr lang="en-US" dirty="0"/>
          </a:p>
          <a:p>
            <a:pPr lvl="2"/>
            <a:endParaRPr lang="en-US" dirty="0"/>
          </a:p>
        </p:txBody>
      </p:sp>
      <p:sp>
        <p:nvSpPr>
          <p:cNvPr id="5" name="Slide Number Placeholder 4">
            <a:extLst>
              <a:ext uri="{FF2B5EF4-FFF2-40B4-BE49-F238E27FC236}">
                <a16:creationId xmlns:a16="http://schemas.microsoft.com/office/drawing/2014/main" id="{68BCCCB2-2553-3E47-A559-CB48F6201169}"/>
              </a:ext>
            </a:extLst>
          </p:cNvPr>
          <p:cNvSpPr>
            <a:spLocks noGrp="1"/>
          </p:cNvSpPr>
          <p:nvPr>
            <p:ph type="sldNum" sz="quarter" idx="12"/>
          </p:nvPr>
        </p:nvSpPr>
        <p:spPr/>
        <p:txBody>
          <a:bodyPr/>
          <a:lstStyle/>
          <a:p>
            <a:fld id="{57E33C6C-E700-E440-B326-DFF807C094A4}" type="slidenum">
              <a:rPr lang="en-US" smtClean="0"/>
              <a:t>2</a:t>
            </a:fld>
            <a:endParaRPr lang="en-US"/>
          </a:p>
        </p:txBody>
      </p:sp>
    </p:spTree>
    <p:custDataLst>
      <p:tags r:id="rId1"/>
    </p:custDataLst>
    <p:extLst>
      <p:ext uri="{BB962C8B-B14F-4D97-AF65-F5344CB8AC3E}">
        <p14:creationId xmlns:p14="http://schemas.microsoft.com/office/powerpoint/2010/main" val="1331511038"/>
      </p:ext>
    </p:extLst>
  </p:cSld>
  <p:clrMapOvr>
    <a:masterClrMapping/>
  </p:clrMapOvr>
  <mc:AlternateContent xmlns:mc="http://schemas.openxmlformats.org/markup-compatibility/2006" xmlns:p14="http://schemas.microsoft.com/office/powerpoint/2010/main">
    <mc:Choice Requires="p14">
      <p:transition spd="slow" p14:dur="2000" advTm="29863"/>
    </mc:Choice>
    <mc:Fallback xmlns="">
      <p:transition spd="slow" advTm="298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dissolve">
                                      <p:cBhvr>
                                        <p:cTn id="21" dur="500"/>
                                        <p:tgtEl>
                                          <p:spTgt spid="3">
                                            <p:txEl>
                                              <p:pRg st="5" end="5"/>
                                            </p:txEl>
                                          </p:spTgt>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dissolve">
                                      <p:cBhvr>
                                        <p:cTn id="24" dur="500"/>
                                        <p:tgtEl>
                                          <p:spTgt spid="3">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dissolv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4978E-A3D5-054B-91BC-E05822981727}"/>
              </a:ext>
            </a:extLst>
          </p:cNvPr>
          <p:cNvSpPr>
            <a:spLocks noGrp="1"/>
          </p:cNvSpPr>
          <p:nvPr>
            <p:ph type="title"/>
          </p:nvPr>
        </p:nvSpPr>
        <p:spPr/>
        <p:txBody>
          <a:bodyPr/>
          <a:lstStyle/>
          <a:p>
            <a:r>
              <a:rPr lang="en-US" dirty="0"/>
              <a:t>Adaptable to different types of offerings</a:t>
            </a:r>
          </a:p>
        </p:txBody>
      </p:sp>
      <p:sp>
        <p:nvSpPr>
          <p:cNvPr id="4" name="Slide Number Placeholder 3">
            <a:extLst>
              <a:ext uri="{FF2B5EF4-FFF2-40B4-BE49-F238E27FC236}">
                <a16:creationId xmlns:a16="http://schemas.microsoft.com/office/drawing/2014/main" id="{FE254987-4EEA-284D-AFF1-380C4A6A8575}"/>
              </a:ext>
            </a:extLst>
          </p:cNvPr>
          <p:cNvSpPr>
            <a:spLocks noGrp="1"/>
          </p:cNvSpPr>
          <p:nvPr>
            <p:ph type="sldNum" sz="quarter" idx="12"/>
          </p:nvPr>
        </p:nvSpPr>
        <p:spPr/>
        <p:txBody>
          <a:bodyPr/>
          <a:lstStyle/>
          <a:p>
            <a:fld id="{57E33C6C-E700-E440-B326-DFF807C094A4}" type="slidenum">
              <a:rPr lang="en-US" smtClean="0"/>
              <a:t>20</a:t>
            </a:fld>
            <a:endParaRPr lang="en-US"/>
          </a:p>
        </p:txBody>
      </p:sp>
      <p:pic>
        <p:nvPicPr>
          <p:cNvPr id="5" name="Picture 4">
            <a:extLst>
              <a:ext uri="{FF2B5EF4-FFF2-40B4-BE49-F238E27FC236}">
                <a16:creationId xmlns:a16="http://schemas.microsoft.com/office/drawing/2014/main" id="{3F571FB9-ED3B-984C-9FAC-87CCFC9308FD}"/>
              </a:ext>
            </a:extLst>
          </p:cNvPr>
          <p:cNvPicPr>
            <a:picLocks noChangeAspect="1"/>
          </p:cNvPicPr>
          <p:nvPr/>
        </p:nvPicPr>
        <p:blipFill>
          <a:blip r:embed="rId3"/>
          <a:stretch>
            <a:fillRect/>
          </a:stretch>
        </p:blipFill>
        <p:spPr>
          <a:xfrm>
            <a:off x="1370996" y="1572306"/>
            <a:ext cx="9099712" cy="4537299"/>
          </a:xfrm>
          <a:prstGeom prst="rect">
            <a:avLst/>
          </a:prstGeom>
        </p:spPr>
      </p:pic>
    </p:spTree>
    <p:extLst>
      <p:ext uri="{BB962C8B-B14F-4D97-AF65-F5344CB8AC3E}">
        <p14:creationId xmlns:p14="http://schemas.microsoft.com/office/powerpoint/2010/main" val="2449462552"/>
      </p:ext>
    </p:extLst>
  </p:cSld>
  <p:clrMapOvr>
    <a:masterClrMapping/>
  </p:clrMapOvr>
  <mc:AlternateContent xmlns:mc="http://schemas.openxmlformats.org/markup-compatibility/2006" xmlns:p14="http://schemas.microsoft.com/office/powerpoint/2010/main">
    <mc:Choice Requires="p14">
      <p:transition spd="slow" p14:dur="2000" advTm="17809"/>
    </mc:Choice>
    <mc:Fallback xmlns="">
      <p:transition spd="slow" advTm="17809"/>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39A8F-4ACD-7148-8126-7602B0532136}"/>
              </a:ext>
            </a:extLst>
          </p:cNvPr>
          <p:cNvSpPr>
            <a:spLocks noGrp="1"/>
          </p:cNvSpPr>
          <p:nvPr>
            <p:ph type="title"/>
          </p:nvPr>
        </p:nvSpPr>
        <p:spPr/>
        <p:txBody>
          <a:bodyPr>
            <a:normAutofit/>
          </a:bodyPr>
          <a:lstStyle/>
          <a:p>
            <a:r>
              <a:rPr lang="en-US" sz="2800" dirty="0"/>
              <a:t>Typical Pedagogical Components may Need Tweaking for the Quarter Schedule</a:t>
            </a:r>
          </a:p>
        </p:txBody>
      </p:sp>
      <p:sp>
        <p:nvSpPr>
          <p:cNvPr id="3" name="Content Placeholder 2">
            <a:extLst>
              <a:ext uri="{FF2B5EF4-FFF2-40B4-BE49-F238E27FC236}">
                <a16:creationId xmlns:a16="http://schemas.microsoft.com/office/drawing/2014/main" id="{768DA9A5-5605-6043-8B7C-69FAA3510D94}"/>
              </a:ext>
            </a:extLst>
          </p:cNvPr>
          <p:cNvSpPr>
            <a:spLocks noGrp="1"/>
          </p:cNvSpPr>
          <p:nvPr>
            <p:ph idx="1"/>
          </p:nvPr>
        </p:nvSpPr>
        <p:spPr/>
        <p:txBody>
          <a:bodyPr>
            <a:normAutofit/>
          </a:bodyPr>
          <a:lstStyle/>
          <a:p>
            <a:r>
              <a:rPr lang="en-US" dirty="0"/>
              <a:t>Labs: </a:t>
            </a:r>
          </a:p>
          <a:p>
            <a:endParaRPr lang="en-US" dirty="0"/>
          </a:p>
          <a:p>
            <a:endParaRPr lang="en-US" dirty="0"/>
          </a:p>
          <a:p>
            <a:endParaRPr lang="en-US" dirty="0"/>
          </a:p>
          <a:p>
            <a:endParaRPr lang="en-US" dirty="0"/>
          </a:p>
          <a:p>
            <a:r>
              <a:rPr lang="en-US" dirty="0"/>
              <a:t>Final Project:</a:t>
            </a:r>
          </a:p>
          <a:p>
            <a:pPr lvl="1"/>
            <a:endParaRPr lang="en-US" dirty="0"/>
          </a:p>
          <a:p>
            <a:endParaRPr lang="en-US" dirty="0"/>
          </a:p>
        </p:txBody>
      </p:sp>
      <p:sp>
        <p:nvSpPr>
          <p:cNvPr id="5" name="Slide Number Placeholder 4">
            <a:extLst>
              <a:ext uri="{FF2B5EF4-FFF2-40B4-BE49-F238E27FC236}">
                <a16:creationId xmlns:a16="http://schemas.microsoft.com/office/drawing/2014/main" id="{C12CDEB1-1375-A64B-9EAB-C1C63E34FE9B}"/>
              </a:ext>
            </a:extLst>
          </p:cNvPr>
          <p:cNvSpPr>
            <a:spLocks noGrp="1"/>
          </p:cNvSpPr>
          <p:nvPr>
            <p:ph type="sldNum" sz="quarter" idx="12"/>
          </p:nvPr>
        </p:nvSpPr>
        <p:spPr/>
        <p:txBody>
          <a:bodyPr/>
          <a:lstStyle/>
          <a:p>
            <a:fld id="{57E33C6C-E700-E440-B326-DFF807C094A4}" type="slidenum">
              <a:rPr lang="en-US" smtClean="0"/>
              <a:t>21</a:t>
            </a:fld>
            <a:endParaRPr lang="en-US"/>
          </a:p>
        </p:txBody>
      </p:sp>
      <p:sp>
        <p:nvSpPr>
          <p:cNvPr id="6" name="TextBox 5">
            <a:extLst>
              <a:ext uri="{FF2B5EF4-FFF2-40B4-BE49-F238E27FC236}">
                <a16:creationId xmlns:a16="http://schemas.microsoft.com/office/drawing/2014/main" id="{6A9E60E0-B808-C94A-BD68-B09A213CF48E}"/>
              </a:ext>
            </a:extLst>
          </p:cNvPr>
          <p:cNvSpPr txBox="1"/>
          <p:nvPr/>
        </p:nvSpPr>
        <p:spPr>
          <a:xfrm>
            <a:off x="118754" y="48699"/>
            <a:ext cx="1097865" cy="369332"/>
          </a:xfrm>
          <a:prstGeom prst="rect">
            <a:avLst/>
          </a:prstGeom>
          <a:noFill/>
        </p:spPr>
        <p:txBody>
          <a:bodyPr wrap="none" rtlCol="0">
            <a:spAutoFit/>
          </a:bodyPr>
          <a:lstStyle/>
          <a:p>
            <a:r>
              <a:rPr lang="en-US" dirty="0">
                <a:solidFill>
                  <a:schemeClr val="accent2"/>
                </a:solidFill>
              </a:rPr>
              <a:t>Insight #4</a:t>
            </a:r>
          </a:p>
        </p:txBody>
      </p:sp>
      <p:graphicFrame>
        <p:nvGraphicFramePr>
          <p:cNvPr id="4" name="Table 3">
            <a:extLst>
              <a:ext uri="{FF2B5EF4-FFF2-40B4-BE49-F238E27FC236}">
                <a16:creationId xmlns:a16="http://schemas.microsoft.com/office/drawing/2014/main" id="{AC9A0B8E-A8E9-DF44-885E-774E20121771}"/>
              </a:ext>
            </a:extLst>
          </p:cNvPr>
          <p:cNvGraphicFramePr>
            <a:graphicFrameLocks noGrp="1"/>
          </p:cNvGraphicFramePr>
          <p:nvPr>
            <p:extLst>
              <p:ext uri="{D42A27DB-BD31-4B8C-83A1-F6EECF244321}">
                <p14:modId xmlns:p14="http://schemas.microsoft.com/office/powerpoint/2010/main" val="3822330525"/>
              </p:ext>
            </p:extLst>
          </p:nvPr>
        </p:nvGraphicFramePr>
        <p:xfrm>
          <a:off x="340986" y="1814036"/>
          <a:ext cx="11331900" cy="1559560"/>
        </p:xfrm>
        <a:graphic>
          <a:graphicData uri="http://schemas.openxmlformats.org/drawingml/2006/table">
            <a:tbl>
              <a:tblPr firstRow="1" bandRow="1">
                <a:tableStyleId>{5C22544A-7EE6-4342-B048-85BDC9FD1C3A}</a:tableStyleId>
              </a:tblPr>
              <a:tblGrid>
                <a:gridCol w="3777300">
                  <a:extLst>
                    <a:ext uri="{9D8B030D-6E8A-4147-A177-3AD203B41FA5}">
                      <a16:colId xmlns:a16="http://schemas.microsoft.com/office/drawing/2014/main" val="410635640"/>
                    </a:ext>
                  </a:extLst>
                </a:gridCol>
                <a:gridCol w="3777300">
                  <a:extLst>
                    <a:ext uri="{9D8B030D-6E8A-4147-A177-3AD203B41FA5}">
                      <a16:colId xmlns:a16="http://schemas.microsoft.com/office/drawing/2014/main" val="1401906564"/>
                    </a:ext>
                  </a:extLst>
                </a:gridCol>
                <a:gridCol w="3777300">
                  <a:extLst>
                    <a:ext uri="{9D8B030D-6E8A-4147-A177-3AD203B41FA5}">
                      <a16:colId xmlns:a16="http://schemas.microsoft.com/office/drawing/2014/main" val="3451160834"/>
                    </a:ext>
                  </a:extLst>
                </a:gridCol>
              </a:tblGrid>
              <a:tr h="370840">
                <a:tc>
                  <a:txBody>
                    <a:bodyPr/>
                    <a:lstStyle/>
                    <a:p>
                      <a:pPr algn="ctr"/>
                      <a:r>
                        <a:rPr lang="en-US" dirty="0"/>
                        <a:t>UVA (Semester)</a:t>
                      </a:r>
                    </a:p>
                  </a:txBody>
                  <a:tcPr/>
                </a:tc>
                <a:tc>
                  <a:txBody>
                    <a:bodyPr/>
                    <a:lstStyle/>
                    <a:p>
                      <a:pPr algn="ctr"/>
                      <a:r>
                        <a:rPr lang="en-US" dirty="0"/>
                        <a:t>UCSD (Quarter)</a:t>
                      </a:r>
                    </a:p>
                  </a:txBody>
                  <a:tcPr/>
                </a:tc>
                <a:tc>
                  <a:txBody>
                    <a:bodyPr/>
                    <a:lstStyle/>
                    <a:p>
                      <a:pPr algn="ctr"/>
                      <a:r>
                        <a:rPr lang="en-US" dirty="0"/>
                        <a:t>Northwestern (Quarter)</a:t>
                      </a:r>
                    </a:p>
                  </a:txBody>
                  <a:tcPr/>
                </a:tc>
                <a:extLst>
                  <a:ext uri="{0D108BD9-81ED-4DB2-BD59-A6C34878D82A}">
                    <a16:rowId xmlns:a16="http://schemas.microsoft.com/office/drawing/2014/main" val="1694804819"/>
                  </a:ext>
                </a:extLst>
              </a:tr>
              <a:tr h="370840">
                <a:tc>
                  <a:txBody>
                    <a:bodyPr/>
                    <a:lstStyle/>
                    <a:p>
                      <a:pPr marL="285750" indent="-285750">
                        <a:buFont typeface="Arial" panose="020B0604020202020204" pitchFamily="34" charset="0"/>
                        <a:buChar char="•"/>
                      </a:pPr>
                      <a:r>
                        <a:rPr lang="en-US" dirty="0"/>
                        <a:t>Dedicate roughly one in-class session weekly for labs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Multiple TAs and instructors assisting students during the lab</a:t>
                      </a:r>
                    </a:p>
                  </a:txBody>
                  <a:tcPr/>
                </a:tc>
                <a:tc>
                  <a:txBody>
                    <a:bodyPr/>
                    <a:lstStyle/>
                    <a:p>
                      <a:pPr marL="285750" indent="-285750">
                        <a:buFont typeface="Arial" panose="020B0604020202020204" pitchFamily="34" charset="0"/>
                        <a:buChar char="•"/>
                      </a:pPr>
                      <a:r>
                        <a:rPr lang="en-US" dirty="0"/>
                        <a:t>Used 1 out of 3, 50mins meetings weekly to ‘kick off’ labs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Lab activities mostly outside class supported by a very active TA</a:t>
                      </a:r>
                    </a:p>
                  </a:txBody>
                  <a:tcPr/>
                </a:tc>
                <a:tc>
                  <a:txBody>
                    <a:bodyPr/>
                    <a:lstStyle/>
                    <a:p>
                      <a:pPr marL="285750" indent="-285750">
                        <a:buFont typeface="Arial" panose="020B0604020202020204" pitchFamily="34" charset="0"/>
                        <a:buChar char="•"/>
                      </a:pPr>
                      <a:r>
                        <a:rPr lang="en-US" dirty="0" err="1"/>
                        <a:t>Async</a:t>
                      </a:r>
                      <a:r>
                        <a:rPr lang="en-US" dirty="0"/>
                        <a:t> labs: labs not held in class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Requires detailed instructions for students to run lab with minimal guidance</a:t>
                      </a:r>
                    </a:p>
                  </a:txBody>
                  <a:tcPr/>
                </a:tc>
                <a:extLst>
                  <a:ext uri="{0D108BD9-81ED-4DB2-BD59-A6C34878D82A}">
                    <a16:rowId xmlns:a16="http://schemas.microsoft.com/office/drawing/2014/main" val="64577330"/>
                  </a:ext>
                </a:extLst>
              </a:tr>
            </a:tbl>
          </a:graphicData>
        </a:graphic>
      </p:graphicFrame>
      <p:graphicFrame>
        <p:nvGraphicFramePr>
          <p:cNvPr id="7" name="Table 6">
            <a:extLst>
              <a:ext uri="{FF2B5EF4-FFF2-40B4-BE49-F238E27FC236}">
                <a16:creationId xmlns:a16="http://schemas.microsoft.com/office/drawing/2014/main" id="{D7EDFA81-B298-7646-AE9C-DA017F3CF207}"/>
              </a:ext>
            </a:extLst>
          </p:cNvPr>
          <p:cNvGraphicFramePr>
            <a:graphicFrameLocks noGrp="1"/>
          </p:cNvGraphicFramePr>
          <p:nvPr>
            <p:extLst>
              <p:ext uri="{D42A27DB-BD31-4B8C-83A1-F6EECF244321}">
                <p14:modId xmlns:p14="http://schemas.microsoft.com/office/powerpoint/2010/main" val="2352000266"/>
              </p:ext>
            </p:extLst>
          </p:nvPr>
        </p:nvGraphicFramePr>
        <p:xfrm>
          <a:off x="340986" y="4431029"/>
          <a:ext cx="11331900" cy="1833880"/>
        </p:xfrm>
        <a:graphic>
          <a:graphicData uri="http://schemas.openxmlformats.org/drawingml/2006/table">
            <a:tbl>
              <a:tblPr firstRow="1" bandRow="1">
                <a:tableStyleId>{5C22544A-7EE6-4342-B048-85BDC9FD1C3A}</a:tableStyleId>
              </a:tblPr>
              <a:tblGrid>
                <a:gridCol w="3777300">
                  <a:extLst>
                    <a:ext uri="{9D8B030D-6E8A-4147-A177-3AD203B41FA5}">
                      <a16:colId xmlns:a16="http://schemas.microsoft.com/office/drawing/2014/main" val="2661163231"/>
                    </a:ext>
                  </a:extLst>
                </a:gridCol>
                <a:gridCol w="3777300">
                  <a:extLst>
                    <a:ext uri="{9D8B030D-6E8A-4147-A177-3AD203B41FA5}">
                      <a16:colId xmlns:a16="http://schemas.microsoft.com/office/drawing/2014/main" val="1401906564"/>
                    </a:ext>
                  </a:extLst>
                </a:gridCol>
                <a:gridCol w="3777300">
                  <a:extLst>
                    <a:ext uri="{9D8B030D-6E8A-4147-A177-3AD203B41FA5}">
                      <a16:colId xmlns:a16="http://schemas.microsoft.com/office/drawing/2014/main" val="4269722699"/>
                    </a:ext>
                  </a:extLst>
                </a:gridCol>
              </a:tblGrid>
              <a:tr h="370840">
                <a:tc>
                  <a:txBody>
                    <a:bodyPr/>
                    <a:lstStyle/>
                    <a:p>
                      <a:pPr algn="ctr"/>
                      <a:r>
                        <a:rPr lang="en-US" dirty="0"/>
                        <a:t>UVA (Semester)</a:t>
                      </a:r>
                    </a:p>
                  </a:txBody>
                  <a:tcPr/>
                </a:tc>
                <a:tc>
                  <a:txBody>
                    <a:bodyPr/>
                    <a:lstStyle/>
                    <a:p>
                      <a:pPr algn="ctr"/>
                      <a:r>
                        <a:rPr lang="en-US" dirty="0"/>
                        <a:t>UCSD (Quarter)</a:t>
                      </a:r>
                    </a:p>
                  </a:txBody>
                  <a:tcPr/>
                </a:tc>
                <a:tc>
                  <a:txBody>
                    <a:bodyPr/>
                    <a:lstStyle/>
                    <a:p>
                      <a:pPr algn="ctr"/>
                      <a:r>
                        <a:rPr lang="en-US" dirty="0"/>
                        <a:t>Northwestern (Quarter)</a:t>
                      </a:r>
                    </a:p>
                  </a:txBody>
                  <a:tcPr/>
                </a:tc>
                <a:extLst>
                  <a:ext uri="{0D108BD9-81ED-4DB2-BD59-A6C34878D82A}">
                    <a16:rowId xmlns:a16="http://schemas.microsoft.com/office/drawing/2014/main" val="1694804819"/>
                  </a:ext>
                </a:extLst>
              </a:tr>
              <a:tr h="370840">
                <a:tc>
                  <a:txBody>
                    <a:bodyPr/>
                    <a:lstStyle/>
                    <a:p>
                      <a:pPr marL="285750" indent="-285750">
                        <a:buFont typeface="Arial" panose="020B0604020202020204" pitchFamily="34" charset="0"/>
                        <a:buChar char="•"/>
                      </a:pPr>
                      <a:r>
                        <a:rPr lang="en-US" dirty="0"/>
                        <a:t>Traditional final project towards end of semester</a:t>
                      </a:r>
                    </a:p>
                    <a:p>
                      <a:pPr marL="285750" indent="-285750">
                        <a:buFont typeface="Arial" panose="020B0604020202020204" pitchFamily="34" charset="0"/>
                        <a:buChar char="•"/>
                      </a:pPr>
                      <a:r>
                        <a:rPr lang="en-US" dirty="0"/>
                        <a:t>Submit final report, and do a demo</a:t>
                      </a:r>
                    </a:p>
                  </a:txBody>
                  <a:tcPr/>
                </a:tc>
                <a:tc>
                  <a:txBody>
                    <a:bodyPr/>
                    <a:lstStyle/>
                    <a:p>
                      <a:pPr marL="285750" indent="-285750">
                        <a:buFont typeface="Arial" panose="020B0604020202020204" pitchFamily="34" charset="0"/>
                        <a:buChar char="•"/>
                      </a:pPr>
                      <a:r>
                        <a:rPr lang="en-US" dirty="0"/>
                        <a:t>Design writeup project instead of traditional final project</a:t>
                      </a:r>
                    </a:p>
                    <a:p>
                      <a:pPr marL="285750" indent="-285750">
                        <a:buFont typeface="Arial" panose="020B0604020202020204" pitchFamily="34" charset="0"/>
                        <a:buChar char="•"/>
                      </a:pPr>
                      <a:r>
                        <a:rPr lang="en-US" dirty="0"/>
                        <a:t>Similar to project proposals in industry</a:t>
                      </a:r>
                    </a:p>
                  </a:txBody>
                  <a:tcPr/>
                </a:tc>
                <a:tc>
                  <a:txBody>
                    <a:bodyPr/>
                    <a:lstStyle/>
                    <a:p>
                      <a:pPr marL="285750" indent="-285750">
                        <a:buFont typeface="Arial" panose="020B0604020202020204" pitchFamily="34" charset="0"/>
                        <a:buChar char="•"/>
                      </a:pPr>
                      <a:r>
                        <a:rPr lang="en-US" dirty="0"/>
                        <a:t>Traditional projects for first two iterations, had mixed results</a:t>
                      </a:r>
                    </a:p>
                    <a:p>
                      <a:pPr marL="285750" indent="-285750">
                        <a:buFont typeface="Arial" panose="020B0604020202020204" pitchFamily="34" charset="0"/>
                        <a:buChar char="•"/>
                      </a:pPr>
                      <a:r>
                        <a:rPr lang="en-US" dirty="0"/>
                        <a:t>Switched to UCSD’s successful design project model with good results</a:t>
                      </a:r>
                    </a:p>
                  </a:txBody>
                  <a:tcPr/>
                </a:tc>
                <a:extLst>
                  <a:ext uri="{0D108BD9-81ED-4DB2-BD59-A6C34878D82A}">
                    <a16:rowId xmlns:a16="http://schemas.microsoft.com/office/drawing/2014/main" val="64577330"/>
                  </a:ext>
                </a:extLst>
              </a:tr>
            </a:tbl>
          </a:graphicData>
        </a:graphic>
      </p:graphicFrame>
      <p:sp>
        <p:nvSpPr>
          <p:cNvPr id="9" name="Rectangle 8">
            <a:extLst>
              <a:ext uri="{FF2B5EF4-FFF2-40B4-BE49-F238E27FC236}">
                <a16:creationId xmlns:a16="http://schemas.microsoft.com/office/drawing/2014/main" id="{7188A215-B8AF-0540-B7A8-8FF41BB1ACE2}"/>
              </a:ext>
            </a:extLst>
          </p:cNvPr>
          <p:cNvSpPr/>
          <p:nvPr/>
        </p:nvSpPr>
        <p:spPr>
          <a:xfrm>
            <a:off x="4170219" y="2216727"/>
            <a:ext cx="3657600" cy="1108364"/>
          </a:xfrm>
          <a:prstGeom prst="rect">
            <a:avLst/>
          </a:prstGeom>
          <a:solidFill>
            <a:srgbClr val="CFD5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434881C-4645-ED44-8A0E-4205D6DD12D0}"/>
              </a:ext>
            </a:extLst>
          </p:cNvPr>
          <p:cNvSpPr/>
          <p:nvPr/>
        </p:nvSpPr>
        <p:spPr>
          <a:xfrm>
            <a:off x="7949477" y="2239767"/>
            <a:ext cx="3657600" cy="1108364"/>
          </a:xfrm>
          <a:prstGeom prst="rect">
            <a:avLst/>
          </a:prstGeom>
          <a:solidFill>
            <a:srgbClr val="CFD5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B5DDEA8-1949-D144-86E7-AB12D81B2D79}"/>
              </a:ext>
            </a:extLst>
          </p:cNvPr>
          <p:cNvSpPr/>
          <p:nvPr/>
        </p:nvSpPr>
        <p:spPr>
          <a:xfrm>
            <a:off x="4170219" y="4849091"/>
            <a:ext cx="3657600" cy="1163782"/>
          </a:xfrm>
          <a:prstGeom prst="rect">
            <a:avLst/>
          </a:prstGeom>
          <a:solidFill>
            <a:srgbClr val="CFD5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A1766FB-E9DF-D845-9977-188167FA1368}"/>
              </a:ext>
            </a:extLst>
          </p:cNvPr>
          <p:cNvSpPr/>
          <p:nvPr/>
        </p:nvSpPr>
        <p:spPr>
          <a:xfrm>
            <a:off x="7949477" y="4849091"/>
            <a:ext cx="3657600" cy="1330036"/>
          </a:xfrm>
          <a:prstGeom prst="rect">
            <a:avLst/>
          </a:prstGeom>
          <a:solidFill>
            <a:srgbClr val="CFD5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359395133"/>
      </p:ext>
    </p:extLst>
  </p:cSld>
  <p:clrMapOvr>
    <a:masterClrMapping/>
  </p:clrMapOvr>
  <mc:AlternateContent xmlns:mc="http://schemas.openxmlformats.org/markup-compatibility/2006" xmlns:p14="http://schemas.microsoft.com/office/powerpoint/2010/main">
    <mc:Choice Requires="p14">
      <p:transition spd="slow" p14:dur="2000" advTm="119079"/>
    </mc:Choice>
    <mc:Fallback xmlns="">
      <p:transition spd="slow" advTm="119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xit" presetSubtype="0" fill="hold" grpId="0" nodeType="clickEffect">
                                  <p:stCondLst>
                                    <p:cond delay="0"/>
                                  </p:stCondLst>
                                  <p:childTnLst>
                                    <p:animEffect transition="out" filter="dissolve">
                                      <p:cBhvr>
                                        <p:cTn id="11" dur="500"/>
                                        <p:tgtEl>
                                          <p:spTgt spid="9"/>
                                        </p:tgtEl>
                                      </p:cBhvr>
                                    </p:animEffect>
                                    <p:set>
                                      <p:cBhvr>
                                        <p:cTn id="12" dur="1" fill="hold">
                                          <p:stCondLst>
                                            <p:cond delay="499"/>
                                          </p:stCondLst>
                                        </p:cTn>
                                        <p:tgtEl>
                                          <p:spTgt spid="9"/>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9" presetClass="exit" presetSubtype="0" fill="hold" grpId="0" nodeType="clickEffect">
                                  <p:stCondLst>
                                    <p:cond delay="0"/>
                                  </p:stCondLst>
                                  <p:childTnLst>
                                    <p:animEffect transition="out" filter="dissolve">
                                      <p:cBhvr>
                                        <p:cTn id="16" dur="500"/>
                                        <p:tgtEl>
                                          <p:spTgt spid="10"/>
                                        </p:tgtEl>
                                      </p:cBhvr>
                                    </p:animEffect>
                                    <p:set>
                                      <p:cBhvr>
                                        <p:cTn id="17" dur="1" fill="hold">
                                          <p:stCondLst>
                                            <p:cond delay="499"/>
                                          </p:stCondLst>
                                        </p:cTn>
                                        <p:tgtEl>
                                          <p:spTgt spid="10"/>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dissolve">
                                      <p:cBhvr>
                                        <p:cTn id="22" dur="500"/>
                                        <p:tgtEl>
                                          <p:spTgt spid="3">
                                            <p:txEl>
                                              <p:pRg st="5" end="5"/>
                                            </p:txEl>
                                          </p:spTgt>
                                        </p:tgtEl>
                                      </p:cBhvr>
                                    </p:animEffect>
                                  </p:childTnLst>
                                </p:cTn>
                              </p:par>
                              <p:par>
                                <p:cTn id="23" presetID="9"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dissolve">
                                      <p:cBhvr>
                                        <p:cTn id="25" dur="500"/>
                                        <p:tgtEl>
                                          <p:spTgt spid="7"/>
                                        </p:tgtEl>
                                      </p:cBhvr>
                                    </p:animEffect>
                                  </p:childTnLst>
                                </p:cTn>
                              </p:par>
                              <p:par>
                                <p:cTn id="26" presetID="9" presetClass="entr" presetSubtype="0" fill="hold" grpId="1"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dissolve">
                                      <p:cBhvr>
                                        <p:cTn id="28" dur="500"/>
                                        <p:tgtEl>
                                          <p:spTgt spid="11"/>
                                        </p:tgtEl>
                                      </p:cBhvr>
                                    </p:animEffect>
                                  </p:childTnLst>
                                </p:cTn>
                              </p:par>
                              <p:par>
                                <p:cTn id="29" presetID="9" presetClass="entr" presetSubtype="0" fill="hold" grpId="1"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dissolve">
                                      <p:cBhvr>
                                        <p:cTn id="31" dur="500"/>
                                        <p:tgtEl>
                                          <p:spTgt spid="12"/>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xit" presetSubtype="0" fill="hold" grpId="0" nodeType="clickEffect">
                                  <p:stCondLst>
                                    <p:cond delay="0"/>
                                  </p:stCondLst>
                                  <p:childTnLst>
                                    <p:animEffect transition="out" filter="dissolve">
                                      <p:cBhvr>
                                        <p:cTn id="35" dur="500"/>
                                        <p:tgtEl>
                                          <p:spTgt spid="11"/>
                                        </p:tgtEl>
                                      </p:cBhvr>
                                    </p:animEffect>
                                    <p:set>
                                      <p:cBhvr>
                                        <p:cTn id="36" dur="1" fill="hold">
                                          <p:stCondLst>
                                            <p:cond delay="499"/>
                                          </p:stCondLst>
                                        </p:cTn>
                                        <p:tgtEl>
                                          <p:spTgt spid="11"/>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9" presetClass="exit" presetSubtype="0" fill="hold" grpId="0" nodeType="clickEffect">
                                  <p:stCondLst>
                                    <p:cond delay="0"/>
                                  </p:stCondLst>
                                  <p:childTnLst>
                                    <p:animEffect transition="out" filter="dissolve">
                                      <p:cBhvr>
                                        <p:cTn id="40" dur="500"/>
                                        <p:tgtEl>
                                          <p:spTgt spid="12"/>
                                        </p:tgtEl>
                                      </p:cBhvr>
                                    </p:animEffect>
                                    <p:set>
                                      <p:cBhvr>
                                        <p:cTn id="41" dur="1" fill="hold">
                                          <p:stCondLst>
                                            <p:cond delay="499"/>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9" grpId="0" animBg="1"/>
      <p:bldP spid="10" grpId="0" animBg="1"/>
      <p:bldP spid="11" grpId="0" animBg="1"/>
      <p:bldP spid="11" grpId="1" animBg="1"/>
      <p:bldP spid="12" grpId="0" animBg="1"/>
      <p:bldP spid="12"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10731-6916-194C-BCC0-B535B05033B6}"/>
              </a:ext>
            </a:extLst>
          </p:cNvPr>
          <p:cNvSpPr>
            <a:spLocks noGrp="1"/>
          </p:cNvSpPr>
          <p:nvPr>
            <p:ph type="title"/>
          </p:nvPr>
        </p:nvSpPr>
        <p:spPr/>
        <p:txBody>
          <a:bodyPr/>
          <a:lstStyle/>
          <a:p>
            <a:r>
              <a:rPr lang="en-US" dirty="0"/>
              <a:t>Feedback: Adaptable to different types of offerings </a:t>
            </a:r>
          </a:p>
        </p:txBody>
      </p:sp>
      <p:sp>
        <p:nvSpPr>
          <p:cNvPr id="3" name="Content Placeholder 2">
            <a:extLst>
              <a:ext uri="{FF2B5EF4-FFF2-40B4-BE49-F238E27FC236}">
                <a16:creationId xmlns:a16="http://schemas.microsoft.com/office/drawing/2014/main" id="{6FD58680-7349-E446-842D-CF9EF1AB9A85}"/>
              </a:ext>
            </a:extLst>
          </p:cNvPr>
          <p:cNvSpPr>
            <a:spLocks noGrp="1"/>
          </p:cNvSpPr>
          <p:nvPr>
            <p:ph idx="1"/>
          </p:nvPr>
        </p:nvSpPr>
        <p:spPr/>
        <p:txBody>
          <a:bodyPr>
            <a:normAutofit/>
          </a:bodyPr>
          <a:lstStyle/>
          <a:p>
            <a:r>
              <a:rPr lang="en-US" sz="2400" dirty="0"/>
              <a:t>Students appreciated utility of the design project and overall effectiveness of the course for the quarter offering </a:t>
            </a:r>
            <a:endParaRPr lang="en-US" dirty="0"/>
          </a:p>
          <a:p>
            <a:pPr lvl="1"/>
            <a:r>
              <a:rPr lang="en-US" dirty="0">
                <a:solidFill>
                  <a:schemeClr val="accent2"/>
                </a:solidFill>
              </a:rPr>
              <a:t>“The collaborative aspect of the labs and the solo-focus on the </a:t>
            </a:r>
            <a:r>
              <a:rPr lang="en-US" dirty="0" err="1">
                <a:solidFill>
                  <a:schemeClr val="accent2"/>
                </a:solidFill>
              </a:rPr>
              <a:t>homeworks</a:t>
            </a:r>
            <a:r>
              <a:rPr lang="en-US" dirty="0">
                <a:solidFill>
                  <a:schemeClr val="accent2"/>
                </a:solidFill>
              </a:rPr>
              <a:t> and final design project was a really good way to approach learning. We learn a lot by discussing and engaging with our classmates, and then we can actually apply what we learned to the </a:t>
            </a:r>
            <a:r>
              <a:rPr lang="en-US" dirty="0" err="1">
                <a:solidFill>
                  <a:schemeClr val="accent2"/>
                </a:solidFill>
              </a:rPr>
              <a:t>homeworks</a:t>
            </a:r>
            <a:r>
              <a:rPr lang="en-US" dirty="0">
                <a:solidFill>
                  <a:schemeClr val="accent2"/>
                </a:solidFill>
              </a:rPr>
              <a:t>/project.” (UCSD).</a:t>
            </a:r>
            <a:r>
              <a:rPr lang="en-US" dirty="0"/>
              <a:t> </a:t>
            </a:r>
          </a:p>
          <a:p>
            <a:endParaRPr lang="en-US" dirty="0"/>
          </a:p>
          <a:p>
            <a:r>
              <a:rPr lang="en-US" sz="2400" dirty="0"/>
              <a:t>Students appreciated their learning from the programming assignments, a newly added component at UVA</a:t>
            </a:r>
            <a:endParaRPr lang="en-US" dirty="0"/>
          </a:p>
          <a:p>
            <a:pPr lvl="1"/>
            <a:r>
              <a:rPr lang="en-US" dirty="0">
                <a:solidFill>
                  <a:schemeClr val="accent2"/>
                </a:solidFill>
              </a:rPr>
              <a:t>“The lectures were very helpful to provide a baseline, the labs built on this, and then the assignments and </a:t>
            </a:r>
            <a:r>
              <a:rPr lang="en-US" dirty="0" err="1">
                <a:solidFill>
                  <a:schemeClr val="accent2"/>
                </a:solidFill>
              </a:rPr>
              <a:t>homeworks</a:t>
            </a:r>
            <a:r>
              <a:rPr lang="en-US" dirty="0">
                <a:solidFill>
                  <a:schemeClr val="accent2"/>
                </a:solidFill>
              </a:rPr>
              <a:t> heightened our knowledge.” (UVA)</a:t>
            </a:r>
          </a:p>
          <a:p>
            <a:pPr lvl="1"/>
            <a:endParaRPr lang="en-US" dirty="0"/>
          </a:p>
          <a:p>
            <a:endParaRPr lang="en-US" dirty="0"/>
          </a:p>
        </p:txBody>
      </p:sp>
      <p:sp>
        <p:nvSpPr>
          <p:cNvPr id="5" name="Slide Number Placeholder 4">
            <a:extLst>
              <a:ext uri="{FF2B5EF4-FFF2-40B4-BE49-F238E27FC236}">
                <a16:creationId xmlns:a16="http://schemas.microsoft.com/office/drawing/2014/main" id="{E40ABF8A-D128-6748-A810-479DC68E10B7}"/>
              </a:ext>
            </a:extLst>
          </p:cNvPr>
          <p:cNvSpPr>
            <a:spLocks noGrp="1"/>
          </p:cNvSpPr>
          <p:nvPr>
            <p:ph type="sldNum" sz="quarter" idx="12"/>
          </p:nvPr>
        </p:nvSpPr>
        <p:spPr/>
        <p:txBody>
          <a:bodyPr/>
          <a:lstStyle/>
          <a:p>
            <a:fld id="{57E33C6C-E700-E440-B326-DFF807C094A4}" type="slidenum">
              <a:rPr lang="en-US" smtClean="0"/>
              <a:t>22</a:t>
            </a:fld>
            <a:endParaRPr lang="en-US"/>
          </a:p>
        </p:txBody>
      </p:sp>
    </p:spTree>
    <p:custDataLst>
      <p:tags r:id="rId1"/>
    </p:custDataLst>
    <p:extLst>
      <p:ext uri="{BB962C8B-B14F-4D97-AF65-F5344CB8AC3E}">
        <p14:creationId xmlns:p14="http://schemas.microsoft.com/office/powerpoint/2010/main" val="787256366"/>
      </p:ext>
    </p:extLst>
  </p:cSld>
  <p:clrMapOvr>
    <a:masterClrMapping/>
  </p:clrMapOvr>
  <mc:AlternateContent xmlns:mc="http://schemas.openxmlformats.org/markup-compatibility/2006" xmlns:p14="http://schemas.microsoft.com/office/powerpoint/2010/main">
    <mc:Choice Requires="p14">
      <p:transition spd="slow" p14:dur="2000" advTm="24393"/>
    </mc:Choice>
    <mc:Fallback xmlns="">
      <p:transition spd="slow" advTm="24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39A8F-4ACD-7148-8126-7602B0532136}"/>
              </a:ext>
            </a:extLst>
          </p:cNvPr>
          <p:cNvSpPr>
            <a:spLocks noGrp="1"/>
          </p:cNvSpPr>
          <p:nvPr>
            <p:ph type="title"/>
          </p:nvPr>
        </p:nvSpPr>
        <p:spPr/>
        <p:txBody>
          <a:bodyPr/>
          <a:lstStyle/>
          <a:p>
            <a:r>
              <a:rPr lang="en-US" dirty="0"/>
              <a:t>Applicability to Many Learners </a:t>
            </a:r>
          </a:p>
        </p:txBody>
      </p:sp>
      <p:sp>
        <p:nvSpPr>
          <p:cNvPr id="3" name="Content Placeholder 2">
            <a:extLst>
              <a:ext uri="{FF2B5EF4-FFF2-40B4-BE49-F238E27FC236}">
                <a16:creationId xmlns:a16="http://schemas.microsoft.com/office/drawing/2014/main" id="{768DA9A5-5605-6043-8B7C-69FAA3510D94}"/>
              </a:ext>
            </a:extLst>
          </p:cNvPr>
          <p:cNvSpPr>
            <a:spLocks noGrp="1"/>
          </p:cNvSpPr>
          <p:nvPr>
            <p:ph idx="1"/>
          </p:nvPr>
        </p:nvSpPr>
        <p:spPr/>
        <p:txBody>
          <a:bodyPr>
            <a:normAutofit fontScale="92500" lnSpcReduction="20000"/>
          </a:bodyPr>
          <a:lstStyle/>
          <a:p>
            <a:r>
              <a:rPr lang="en-US" dirty="0"/>
              <a:t>Bridges many concepts from CS and EE</a:t>
            </a:r>
          </a:p>
          <a:p>
            <a:pPr lvl="1"/>
            <a:r>
              <a:rPr lang="en-US" dirty="0"/>
              <a:t>Software engineering of embedded networking stacks</a:t>
            </a:r>
          </a:p>
          <a:p>
            <a:pPr lvl="1"/>
            <a:r>
              <a:rPr lang="en-US" dirty="0"/>
              <a:t>Observing physical layer in practice</a:t>
            </a:r>
          </a:p>
          <a:p>
            <a:pPr lvl="1"/>
            <a:r>
              <a:rPr lang="en-US" dirty="0"/>
              <a:t>Wireless radio states and low power modes </a:t>
            </a:r>
          </a:p>
          <a:p>
            <a:pPr lvl="1"/>
            <a:r>
              <a:rPr lang="en-US" dirty="0"/>
              <a:t>Data formats and endianness</a:t>
            </a:r>
          </a:p>
          <a:p>
            <a:endParaRPr lang="en-US" dirty="0"/>
          </a:p>
          <a:p>
            <a:r>
              <a:rPr lang="en-US" dirty="0"/>
              <a:t>Interdisciplinary nature of course topics enables flexibility of teaching to various student audiences</a:t>
            </a:r>
          </a:p>
          <a:p>
            <a:pPr lvl="1"/>
            <a:r>
              <a:rPr lang="en-US" dirty="0"/>
              <a:t>Suitable to cross-list in CS and EE</a:t>
            </a:r>
          </a:p>
          <a:p>
            <a:endParaRPr lang="en-US" dirty="0"/>
          </a:p>
          <a:p>
            <a:r>
              <a:rPr lang="en-US" dirty="0"/>
              <a:t>Also suitable to teach at graduate level</a:t>
            </a:r>
          </a:p>
          <a:p>
            <a:pPr lvl="1"/>
            <a:r>
              <a:rPr lang="en-US" dirty="0"/>
              <a:t>Since topics likely not explored in practice during undergrad</a:t>
            </a:r>
          </a:p>
          <a:p>
            <a:endParaRPr lang="en-US" dirty="0"/>
          </a:p>
          <a:p>
            <a:r>
              <a:rPr lang="en-US" dirty="0"/>
              <a:t>Can be adapted to meet various institutional goals and priorities</a:t>
            </a:r>
          </a:p>
        </p:txBody>
      </p:sp>
      <p:sp>
        <p:nvSpPr>
          <p:cNvPr id="5" name="Slide Number Placeholder 4">
            <a:extLst>
              <a:ext uri="{FF2B5EF4-FFF2-40B4-BE49-F238E27FC236}">
                <a16:creationId xmlns:a16="http://schemas.microsoft.com/office/drawing/2014/main" id="{C12CDEB1-1375-A64B-9EAB-C1C63E34FE9B}"/>
              </a:ext>
            </a:extLst>
          </p:cNvPr>
          <p:cNvSpPr>
            <a:spLocks noGrp="1"/>
          </p:cNvSpPr>
          <p:nvPr>
            <p:ph type="sldNum" sz="quarter" idx="12"/>
          </p:nvPr>
        </p:nvSpPr>
        <p:spPr/>
        <p:txBody>
          <a:bodyPr/>
          <a:lstStyle/>
          <a:p>
            <a:fld id="{57E33C6C-E700-E440-B326-DFF807C094A4}" type="slidenum">
              <a:rPr lang="en-US" smtClean="0"/>
              <a:t>23</a:t>
            </a:fld>
            <a:endParaRPr lang="en-US"/>
          </a:p>
        </p:txBody>
      </p:sp>
      <p:sp>
        <p:nvSpPr>
          <p:cNvPr id="6" name="TextBox 5">
            <a:extLst>
              <a:ext uri="{FF2B5EF4-FFF2-40B4-BE49-F238E27FC236}">
                <a16:creationId xmlns:a16="http://schemas.microsoft.com/office/drawing/2014/main" id="{99241F04-5807-A340-A04B-4CD83FB70BB8}"/>
              </a:ext>
            </a:extLst>
          </p:cNvPr>
          <p:cNvSpPr txBox="1"/>
          <p:nvPr/>
        </p:nvSpPr>
        <p:spPr>
          <a:xfrm>
            <a:off x="118754" y="48699"/>
            <a:ext cx="1097865" cy="369332"/>
          </a:xfrm>
          <a:prstGeom prst="rect">
            <a:avLst/>
          </a:prstGeom>
          <a:noFill/>
        </p:spPr>
        <p:txBody>
          <a:bodyPr wrap="none" rtlCol="0">
            <a:spAutoFit/>
          </a:bodyPr>
          <a:lstStyle/>
          <a:p>
            <a:r>
              <a:rPr lang="en-US" dirty="0">
                <a:solidFill>
                  <a:schemeClr val="accent2"/>
                </a:solidFill>
              </a:rPr>
              <a:t>Insight #5</a:t>
            </a:r>
          </a:p>
        </p:txBody>
      </p:sp>
    </p:spTree>
    <p:custDataLst>
      <p:tags r:id="rId1"/>
    </p:custDataLst>
    <p:extLst>
      <p:ext uri="{BB962C8B-B14F-4D97-AF65-F5344CB8AC3E}">
        <p14:creationId xmlns:p14="http://schemas.microsoft.com/office/powerpoint/2010/main" val="2365857007"/>
      </p:ext>
    </p:extLst>
  </p:cSld>
  <p:clrMapOvr>
    <a:masterClrMapping/>
  </p:clrMapOvr>
  <mc:AlternateContent xmlns:mc="http://schemas.openxmlformats.org/markup-compatibility/2006" xmlns:p14="http://schemas.microsoft.com/office/powerpoint/2010/main">
    <mc:Choice Requires="p14">
      <p:transition spd="slow" p14:dur="2000" advTm="41657"/>
    </mc:Choice>
    <mc:Fallback xmlns="">
      <p:transition spd="slow" advTm="416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dissolve">
                                      <p:cBhvr>
                                        <p:cTn id="16" dur="500"/>
                                        <p:tgtEl>
                                          <p:spTgt spid="3">
                                            <p:txEl>
                                              <p:pRg st="3" end="3"/>
                                            </p:txEl>
                                          </p:spTgt>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dissolv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9" presetClass="entr" presetSubtype="0" fill="hold" grpId="0"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dissolve">
                                      <p:cBhvr>
                                        <p:cTn id="24" dur="500"/>
                                        <p:tgtEl>
                                          <p:spTgt spid="3">
                                            <p:txEl>
                                              <p:pRg st="6" end="6"/>
                                            </p:txEl>
                                          </p:spTgt>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dissolve">
                                      <p:cBhvr>
                                        <p:cTn id="27" dur="500"/>
                                        <p:tgtEl>
                                          <p:spTgt spid="3">
                                            <p:txEl>
                                              <p:pRg st="7" end="7"/>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9" end="9"/>
                                            </p:txEl>
                                          </p:spTgt>
                                        </p:tgtEl>
                                        <p:attrNameLst>
                                          <p:attrName>style.visibility</p:attrName>
                                        </p:attrNameLst>
                                      </p:cBhvr>
                                      <p:to>
                                        <p:strVal val="visible"/>
                                      </p:to>
                                    </p:set>
                                    <p:animEffect transition="in" filter="dissolve">
                                      <p:cBhvr>
                                        <p:cTn id="32" dur="500"/>
                                        <p:tgtEl>
                                          <p:spTgt spid="3">
                                            <p:txEl>
                                              <p:pRg st="9" end="9"/>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animEffect transition="in" filter="dissolve">
                                      <p:cBhvr>
                                        <p:cTn id="35" dur="500"/>
                                        <p:tgtEl>
                                          <p:spTgt spid="3">
                                            <p:txEl>
                                              <p:pRg st="10" end="10"/>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3">
                                            <p:txEl>
                                              <p:pRg st="12" end="12"/>
                                            </p:txEl>
                                          </p:spTgt>
                                        </p:tgtEl>
                                        <p:attrNameLst>
                                          <p:attrName>style.visibility</p:attrName>
                                        </p:attrNameLst>
                                      </p:cBhvr>
                                      <p:to>
                                        <p:strVal val="visible"/>
                                      </p:to>
                                    </p:set>
                                    <p:animEffect transition="in" filter="dissolve">
                                      <p:cBhvr>
                                        <p:cTn id="40"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28FAD0F-ED2B-F74A-919D-B95E9582B311}"/>
              </a:ext>
            </a:extLst>
          </p:cNvPr>
          <p:cNvPicPr>
            <a:picLocks noChangeAspect="1"/>
          </p:cNvPicPr>
          <p:nvPr/>
        </p:nvPicPr>
        <p:blipFill>
          <a:blip r:embed="rId3"/>
          <a:stretch>
            <a:fillRect/>
          </a:stretch>
        </p:blipFill>
        <p:spPr>
          <a:xfrm>
            <a:off x="6170140" y="1606987"/>
            <a:ext cx="6093088" cy="2850415"/>
          </a:xfrm>
          <a:prstGeom prst="rect">
            <a:avLst/>
          </a:prstGeom>
        </p:spPr>
      </p:pic>
      <p:sp>
        <p:nvSpPr>
          <p:cNvPr id="2" name="Title 1">
            <a:extLst>
              <a:ext uri="{FF2B5EF4-FFF2-40B4-BE49-F238E27FC236}">
                <a16:creationId xmlns:a16="http://schemas.microsoft.com/office/drawing/2014/main" id="{D5A5D0E9-6EAA-8D40-A9F7-E749DB0E221A}"/>
              </a:ext>
            </a:extLst>
          </p:cNvPr>
          <p:cNvSpPr>
            <a:spLocks noGrp="1"/>
          </p:cNvSpPr>
          <p:nvPr>
            <p:ph type="title"/>
          </p:nvPr>
        </p:nvSpPr>
        <p:spPr/>
        <p:txBody>
          <a:bodyPr>
            <a:normAutofit/>
          </a:bodyPr>
          <a:lstStyle/>
          <a:p>
            <a:r>
              <a:rPr lang="en-US" sz="3200" dirty="0" err="1"/>
              <a:t>WIoT</a:t>
            </a:r>
            <a:r>
              <a:rPr lang="en-US" sz="3200" dirty="0"/>
              <a:t> Fits Well in a CS Curriculum and Complements Other Courses</a:t>
            </a:r>
          </a:p>
        </p:txBody>
      </p:sp>
      <p:sp>
        <p:nvSpPr>
          <p:cNvPr id="3" name="Content Placeholder 2">
            <a:extLst>
              <a:ext uri="{FF2B5EF4-FFF2-40B4-BE49-F238E27FC236}">
                <a16:creationId xmlns:a16="http://schemas.microsoft.com/office/drawing/2014/main" id="{37BC7967-9039-5E42-BD4E-4AB95328302B}"/>
              </a:ext>
            </a:extLst>
          </p:cNvPr>
          <p:cNvSpPr>
            <a:spLocks noGrp="1"/>
          </p:cNvSpPr>
          <p:nvPr>
            <p:ph idx="1"/>
          </p:nvPr>
        </p:nvSpPr>
        <p:spPr>
          <a:xfrm>
            <a:off x="213756" y="1325562"/>
            <a:ext cx="6332236" cy="5030787"/>
          </a:xfrm>
        </p:spPr>
        <p:txBody>
          <a:bodyPr>
            <a:normAutofit/>
          </a:bodyPr>
          <a:lstStyle/>
          <a:p>
            <a:r>
              <a:rPr lang="en-US" sz="2200" dirty="0"/>
              <a:t>Couples well with a </a:t>
            </a:r>
            <a:r>
              <a:rPr lang="en-US" sz="2200" dirty="0">
                <a:solidFill>
                  <a:schemeClr val="accent2"/>
                </a:solidFill>
              </a:rPr>
              <a:t>Wireless Communication</a:t>
            </a:r>
            <a:r>
              <a:rPr lang="en-US" sz="2200" dirty="0"/>
              <a:t> course</a:t>
            </a:r>
          </a:p>
          <a:p>
            <a:pPr lvl="1"/>
            <a:r>
              <a:rPr lang="en-US" sz="1800" dirty="0" err="1"/>
              <a:t>WIoT</a:t>
            </a:r>
            <a:r>
              <a:rPr lang="en-US" sz="1800" dirty="0"/>
              <a:t>: PHY layer and modulation techniques in action</a:t>
            </a:r>
            <a:endParaRPr lang="en-US" sz="2200" dirty="0"/>
          </a:p>
          <a:p>
            <a:endParaRPr lang="en-US" sz="2200" dirty="0"/>
          </a:p>
          <a:p>
            <a:r>
              <a:rPr lang="en-US" sz="2200" dirty="0">
                <a:solidFill>
                  <a:schemeClr val="accent2"/>
                </a:solidFill>
              </a:rPr>
              <a:t>Computer Networking</a:t>
            </a:r>
            <a:r>
              <a:rPr lang="en-US" sz="2200" dirty="0"/>
              <a:t> typically focus on higher layers</a:t>
            </a:r>
          </a:p>
          <a:p>
            <a:pPr lvl="1"/>
            <a:r>
              <a:rPr lang="en-US" sz="1800" dirty="0" err="1"/>
              <a:t>WIoT</a:t>
            </a:r>
            <a:r>
              <a:rPr lang="en-US" sz="1800" dirty="0"/>
              <a:t>: how those layers can work for IoT and why many IoT protocols don’t use them</a:t>
            </a:r>
          </a:p>
          <a:p>
            <a:endParaRPr lang="en-US" sz="2200" dirty="0"/>
          </a:p>
          <a:p>
            <a:r>
              <a:rPr lang="en-US" sz="2200" dirty="0"/>
              <a:t>Capstone-level </a:t>
            </a:r>
            <a:r>
              <a:rPr lang="en-US" sz="2200" dirty="0">
                <a:solidFill>
                  <a:schemeClr val="accent2"/>
                </a:solidFill>
              </a:rPr>
              <a:t>Embedded Systems</a:t>
            </a:r>
            <a:r>
              <a:rPr lang="en-US" sz="2200" dirty="0"/>
              <a:t> courses sometimes introduce wireless technologies and their high-level APIs</a:t>
            </a:r>
          </a:p>
          <a:p>
            <a:pPr lvl="1"/>
            <a:r>
              <a:rPr lang="en-US" sz="1800" dirty="0" err="1"/>
              <a:t>WIoT</a:t>
            </a:r>
            <a:r>
              <a:rPr lang="en-US" sz="1800" dirty="0"/>
              <a:t>: explains why those APIs are designed as they are</a:t>
            </a:r>
          </a:p>
        </p:txBody>
      </p:sp>
      <p:sp>
        <p:nvSpPr>
          <p:cNvPr id="5" name="Slide Number Placeholder 4">
            <a:extLst>
              <a:ext uri="{FF2B5EF4-FFF2-40B4-BE49-F238E27FC236}">
                <a16:creationId xmlns:a16="http://schemas.microsoft.com/office/drawing/2014/main" id="{38594BA7-C580-C543-B07F-37BC84502087}"/>
              </a:ext>
            </a:extLst>
          </p:cNvPr>
          <p:cNvSpPr>
            <a:spLocks noGrp="1"/>
          </p:cNvSpPr>
          <p:nvPr>
            <p:ph type="sldNum" sz="quarter" idx="12"/>
          </p:nvPr>
        </p:nvSpPr>
        <p:spPr/>
        <p:txBody>
          <a:bodyPr/>
          <a:lstStyle/>
          <a:p>
            <a:fld id="{57E33C6C-E700-E440-B326-DFF807C094A4}" type="slidenum">
              <a:rPr lang="en-US" smtClean="0"/>
              <a:t>24</a:t>
            </a:fld>
            <a:endParaRPr lang="en-US"/>
          </a:p>
        </p:txBody>
      </p:sp>
      <p:sp>
        <p:nvSpPr>
          <p:cNvPr id="4" name="TextBox 3">
            <a:extLst>
              <a:ext uri="{FF2B5EF4-FFF2-40B4-BE49-F238E27FC236}">
                <a16:creationId xmlns:a16="http://schemas.microsoft.com/office/drawing/2014/main" id="{80967F88-FCBE-2C49-9C88-F5DB99A1A6DA}"/>
              </a:ext>
            </a:extLst>
          </p:cNvPr>
          <p:cNvSpPr txBox="1"/>
          <p:nvPr/>
        </p:nvSpPr>
        <p:spPr>
          <a:xfrm>
            <a:off x="7642182" y="4569549"/>
            <a:ext cx="3149004" cy="338554"/>
          </a:xfrm>
          <a:prstGeom prst="rect">
            <a:avLst/>
          </a:prstGeom>
          <a:noFill/>
        </p:spPr>
        <p:txBody>
          <a:bodyPr wrap="none" rtlCol="0">
            <a:spAutoFit/>
          </a:bodyPr>
          <a:lstStyle/>
          <a:p>
            <a:pPr algn="ctr"/>
            <a:r>
              <a:rPr lang="en-US" sz="1600" dirty="0">
                <a:solidFill>
                  <a:schemeClr val="tx1">
                    <a:lumMod val="50000"/>
                    <a:lumOff val="50000"/>
                  </a:schemeClr>
                </a:solidFill>
              </a:rPr>
              <a:t>Coverage of topics in the OSI model</a:t>
            </a:r>
          </a:p>
        </p:txBody>
      </p:sp>
    </p:spTree>
    <p:custDataLst>
      <p:tags r:id="rId1"/>
    </p:custDataLst>
    <p:extLst>
      <p:ext uri="{BB962C8B-B14F-4D97-AF65-F5344CB8AC3E}">
        <p14:creationId xmlns:p14="http://schemas.microsoft.com/office/powerpoint/2010/main" val="811401658"/>
      </p:ext>
    </p:extLst>
  </p:cSld>
  <p:clrMapOvr>
    <a:masterClrMapping/>
  </p:clrMapOvr>
  <mc:AlternateContent xmlns:mc="http://schemas.openxmlformats.org/markup-compatibility/2006" xmlns:p14="http://schemas.microsoft.com/office/powerpoint/2010/main">
    <mc:Choice Requires="p14">
      <p:transition spd="slow" p14:dur="2000" advTm="58612"/>
    </mc:Choice>
    <mc:Fallback xmlns="">
      <p:transition spd="slow" advTm="58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dissolve">
                                      <p:cBhvr>
                                        <p:cTn id="23" dur="500"/>
                                        <p:tgtEl>
                                          <p:spTgt spid="3">
                                            <p:txEl>
                                              <p:pRg st="6" end="6"/>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dissolve">
                                      <p:cBhvr>
                                        <p:cTn id="2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10731-6916-194C-BCC0-B535B05033B6}"/>
              </a:ext>
            </a:extLst>
          </p:cNvPr>
          <p:cNvSpPr>
            <a:spLocks noGrp="1"/>
          </p:cNvSpPr>
          <p:nvPr>
            <p:ph type="title"/>
          </p:nvPr>
        </p:nvSpPr>
        <p:spPr/>
        <p:txBody>
          <a:bodyPr>
            <a:normAutofit/>
          </a:bodyPr>
          <a:lstStyle/>
          <a:p>
            <a:r>
              <a:rPr lang="en-US" sz="3200" dirty="0"/>
              <a:t>Feedback: Bridges CS &amp; EE topic well and valued a diverse classroom</a:t>
            </a:r>
          </a:p>
        </p:txBody>
      </p:sp>
      <p:sp>
        <p:nvSpPr>
          <p:cNvPr id="3" name="Content Placeholder 2">
            <a:extLst>
              <a:ext uri="{FF2B5EF4-FFF2-40B4-BE49-F238E27FC236}">
                <a16:creationId xmlns:a16="http://schemas.microsoft.com/office/drawing/2014/main" id="{6FD58680-7349-E446-842D-CF9EF1AB9A85}"/>
              </a:ext>
            </a:extLst>
          </p:cNvPr>
          <p:cNvSpPr>
            <a:spLocks noGrp="1"/>
          </p:cNvSpPr>
          <p:nvPr>
            <p:ph idx="1"/>
          </p:nvPr>
        </p:nvSpPr>
        <p:spPr/>
        <p:txBody>
          <a:bodyPr>
            <a:normAutofit/>
          </a:bodyPr>
          <a:lstStyle/>
          <a:p>
            <a:r>
              <a:rPr lang="en-US" sz="2400" dirty="0">
                <a:solidFill>
                  <a:schemeClr val="accent2"/>
                </a:solidFill>
              </a:rPr>
              <a:t>“Honestly this material should be required for all Computer Engineering majors, it ties together computer science/programming and electrical engineering quite well, learning different ways how wireless communication works.” (UCSD)</a:t>
            </a:r>
          </a:p>
          <a:p>
            <a:endParaRPr lang="en-US" sz="2400" dirty="0">
              <a:solidFill>
                <a:srgbClr val="002060"/>
              </a:solidFill>
            </a:endParaRPr>
          </a:p>
          <a:p>
            <a:r>
              <a:rPr lang="en-US" sz="2400" dirty="0">
                <a:solidFill>
                  <a:schemeClr val="accent2"/>
                </a:solidFill>
              </a:rPr>
              <a:t>“This should be a main class and not just a special topics elective as the Internet of Things is a huge (part) of EECS in the world of STEM.” (UVA)</a:t>
            </a:r>
          </a:p>
          <a:p>
            <a:endParaRPr lang="en-US" sz="2400" dirty="0"/>
          </a:p>
          <a:p>
            <a:r>
              <a:rPr lang="en-US" sz="2400" dirty="0">
                <a:solidFill>
                  <a:schemeClr val="accent2"/>
                </a:solidFill>
              </a:rPr>
              <a:t>“I like the different skill set, class discussions were diverse as a result and it was interesting to work with different majors for the lab group.” (Northwestern)</a:t>
            </a:r>
          </a:p>
        </p:txBody>
      </p:sp>
      <p:sp>
        <p:nvSpPr>
          <p:cNvPr id="5" name="Slide Number Placeholder 4">
            <a:extLst>
              <a:ext uri="{FF2B5EF4-FFF2-40B4-BE49-F238E27FC236}">
                <a16:creationId xmlns:a16="http://schemas.microsoft.com/office/drawing/2014/main" id="{E40ABF8A-D128-6748-A810-479DC68E10B7}"/>
              </a:ext>
            </a:extLst>
          </p:cNvPr>
          <p:cNvSpPr>
            <a:spLocks noGrp="1"/>
          </p:cNvSpPr>
          <p:nvPr>
            <p:ph type="sldNum" sz="quarter" idx="12"/>
          </p:nvPr>
        </p:nvSpPr>
        <p:spPr/>
        <p:txBody>
          <a:bodyPr/>
          <a:lstStyle/>
          <a:p>
            <a:fld id="{57E33C6C-E700-E440-B326-DFF807C094A4}" type="slidenum">
              <a:rPr lang="en-US" smtClean="0"/>
              <a:t>25</a:t>
            </a:fld>
            <a:endParaRPr lang="en-US"/>
          </a:p>
        </p:txBody>
      </p:sp>
    </p:spTree>
    <p:custDataLst>
      <p:tags r:id="rId1"/>
    </p:custDataLst>
    <p:extLst>
      <p:ext uri="{BB962C8B-B14F-4D97-AF65-F5344CB8AC3E}">
        <p14:creationId xmlns:p14="http://schemas.microsoft.com/office/powerpoint/2010/main" val="219631915"/>
      </p:ext>
    </p:extLst>
  </p:cSld>
  <p:clrMapOvr>
    <a:masterClrMapping/>
  </p:clrMapOvr>
  <mc:AlternateContent xmlns:mc="http://schemas.openxmlformats.org/markup-compatibility/2006" xmlns:p14="http://schemas.microsoft.com/office/powerpoint/2010/main">
    <mc:Choice Requires="p14">
      <p:transition spd="slow" p14:dur="2000" advTm="23783"/>
    </mc:Choice>
    <mc:Fallback xmlns="">
      <p:transition spd="slow" advTm="2378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dissolv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E766B-9D33-7A49-92FB-D58D7F4D72B5}"/>
              </a:ext>
            </a:extLst>
          </p:cNvPr>
          <p:cNvSpPr>
            <a:spLocks noGrp="1"/>
          </p:cNvSpPr>
          <p:nvPr>
            <p:ph type="title"/>
          </p:nvPr>
        </p:nvSpPr>
        <p:spPr/>
        <p:txBody>
          <a:bodyPr>
            <a:normAutofit/>
          </a:bodyPr>
          <a:lstStyle/>
          <a:p>
            <a:r>
              <a:rPr lang="en-US" sz="4000" dirty="0"/>
              <a:t>Agenda</a:t>
            </a:r>
          </a:p>
        </p:txBody>
      </p:sp>
      <p:sp>
        <p:nvSpPr>
          <p:cNvPr id="3" name="Content Placeholder 2">
            <a:extLst>
              <a:ext uri="{FF2B5EF4-FFF2-40B4-BE49-F238E27FC236}">
                <a16:creationId xmlns:a16="http://schemas.microsoft.com/office/drawing/2014/main" id="{A1ECBDA2-5A8C-8349-9CBA-4C80263BBA49}"/>
              </a:ext>
            </a:extLst>
          </p:cNvPr>
          <p:cNvSpPr>
            <a:spLocks noGrp="1"/>
          </p:cNvSpPr>
          <p:nvPr>
            <p:ph idx="1"/>
          </p:nvPr>
        </p:nvSpPr>
        <p:spPr/>
        <p:txBody>
          <a:bodyPr>
            <a:normAutofit/>
          </a:bodyPr>
          <a:lstStyle/>
          <a:p>
            <a:r>
              <a:rPr lang="en-US" dirty="0"/>
              <a:t>The “Wireless for IoT” Course</a:t>
            </a:r>
          </a:p>
          <a:p>
            <a:pPr lvl="1"/>
            <a:r>
              <a:rPr lang="en-US" dirty="0"/>
              <a:t>Motivation: Why this Course?</a:t>
            </a:r>
          </a:p>
          <a:p>
            <a:pPr lvl="1"/>
            <a:r>
              <a:rPr lang="en-US" dirty="0"/>
              <a:t>Course Overview</a:t>
            </a:r>
          </a:p>
          <a:p>
            <a:endParaRPr lang="en-US" dirty="0"/>
          </a:p>
          <a:p>
            <a:r>
              <a:rPr lang="en-US" dirty="0"/>
              <a:t>The Experience Report</a:t>
            </a:r>
          </a:p>
          <a:p>
            <a:pPr lvl="1"/>
            <a:r>
              <a:rPr lang="en-US" dirty="0"/>
              <a:t>Motivation: What’s unique about this Experience Report?</a:t>
            </a:r>
          </a:p>
          <a:p>
            <a:pPr lvl="1"/>
            <a:r>
              <a:rPr lang="en-US" dirty="0"/>
              <a:t>Course Design Insights</a:t>
            </a:r>
          </a:p>
          <a:p>
            <a:pPr lvl="1"/>
            <a:r>
              <a:rPr lang="en-US" dirty="0"/>
              <a:t>Student Feedback</a:t>
            </a:r>
          </a:p>
          <a:p>
            <a:pPr lvl="1"/>
            <a:endParaRPr lang="en-US" dirty="0"/>
          </a:p>
          <a:p>
            <a:pPr lvl="2"/>
            <a:endParaRPr lang="en-US" dirty="0"/>
          </a:p>
        </p:txBody>
      </p:sp>
      <p:sp>
        <p:nvSpPr>
          <p:cNvPr id="5" name="Slide Number Placeholder 4">
            <a:extLst>
              <a:ext uri="{FF2B5EF4-FFF2-40B4-BE49-F238E27FC236}">
                <a16:creationId xmlns:a16="http://schemas.microsoft.com/office/drawing/2014/main" id="{68BCCCB2-2553-3E47-A559-CB48F6201169}"/>
              </a:ext>
            </a:extLst>
          </p:cNvPr>
          <p:cNvSpPr>
            <a:spLocks noGrp="1"/>
          </p:cNvSpPr>
          <p:nvPr>
            <p:ph type="sldNum" sz="quarter" idx="12"/>
          </p:nvPr>
        </p:nvSpPr>
        <p:spPr/>
        <p:txBody>
          <a:bodyPr/>
          <a:lstStyle/>
          <a:p>
            <a:fld id="{57E33C6C-E700-E440-B326-DFF807C094A4}" type="slidenum">
              <a:rPr lang="en-US" smtClean="0"/>
              <a:t>26</a:t>
            </a:fld>
            <a:endParaRPr lang="en-US"/>
          </a:p>
        </p:txBody>
      </p:sp>
    </p:spTree>
    <p:extLst>
      <p:ext uri="{BB962C8B-B14F-4D97-AF65-F5344CB8AC3E}">
        <p14:creationId xmlns:p14="http://schemas.microsoft.com/office/powerpoint/2010/main" val="1470013909"/>
      </p:ext>
    </p:extLst>
  </p:cSld>
  <p:clrMapOvr>
    <a:masterClrMapping/>
  </p:clrMapOvr>
  <mc:AlternateContent xmlns:mc="http://schemas.openxmlformats.org/markup-compatibility/2006" xmlns:p14="http://schemas.microsoft.com/office/powerpoint/2010/main">
    <mc:Choice Requires="p14">
      <p:transition spd="slow" p14:dur="2000" advTm="1828"/>
    </mc:Choice>
    <mc:Fallback xmlns="">
      <p:transition spd="slow" advTm="1828"/>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A39A8F-4ACD-7148-8126-7602B0532136}"/>
              </a:ext>
            </a:extLst>
          </p:cNvPr>
          <p:cNvSpPr>
            <a:spLocks noGrp="1"/>
          </p:cNvSpPr>
          <p:nvPr>
            <p:ph type="title"/>
          </p:nvPr>
        </p:nvSpPr>
        <p:spPr/>
        <p:txBody>
          <a:bodyPr>
            <a:normAutofit/>
          </a:bodyPr>
          <a:lstStyle/>
          <a:p>
            <a:r>
              <a:rPr lang="en-US" dirty="0"/>
              <a:t>Key Takeaways</a:t>
            </a:r>
          </a:p>
        </p:txBody>
      </p:sp>
      <p:sp>
        <p:nvSpPr>
          <p:cNvPr id="3" name="Content Placeholder 2">
            <a:extLst>
              <a:ext uri="{FF2B5EF4-FFF2-40B4-BE49-F238E27FC236}">
                <a16:creationId xmlns:a16="http://schemas.microsoft.com/office/drawing/2014/main" id="{768DA9A5-5605-6043-8B7C-69FAA3510D94}"/>
              </a:ext>
            </a:extLst>
          </p:cNvPr>
          <p:cNvSpPr>
            <a:spLocks noGrp="1"/>
          </p:cNvSpPr>
          <p:nvPr>
            <p:ph idx="1"/>
          </p:nvPr>
        </p:nvSpPr>
        <p:spPr>
          <a:xfrm>
            <a:off x="838200" y="1325562"/>
            <a:ext cx="10515600" cy="5030787"/>
          </a:xfrm>
        </p:spPr>
        <p:txBody>
          <a:bodyPr>
            <a:normAutofit fontScale="92500" lnSpcReduction="10000"/>
          </a:bodyPr>
          <a:lstStyle/>
          <a:p>
            <a:r>
              <a:rPr lang="en-US" dirty="0" err="1"/>
              <a:t>WIoT</a:t>
            </a:r>
            <a:r>
              <a:rPr lang="en-US" dirty="0"/>
              <a:t> course fits well in a CS curriculum and aims to train IoT engineers</a:t>
            </a:r>
          </a:p>
          <a:p>
            <a:endParaRPr lang="en-US" dirty="0"/>
          </a:p>
          <a:p>
            <a:r>
              <a:rPr lang="en-US" dirty="0"/>
              <a:t>It provides a “grab-bag” of topics to choose from, and this modularity provides:</a:t>
            </a:r>
          </a:p>
          <a:p>
            <a:pPr lvl="1"/>
            <a:r>
              <a:rPr lang="en-US" dirty="0">
                <a:solidFill>
                  <a:schemeClr val="accent2"/>
                </a:solidFill>
              </a:rPr>
              <a:t>Enough continuity that it can be replicated</a:t>
            </a:r>
          </a:p>
          <a:p>
            <a:pPr lvl="1"/>
            <a:r>
              <a:rPr lang="en-US" dirty="0">
                <a:solidFill>
                  <a:schemeClr val="accent2"/>
                </a:solidFill>
              </a:rPr>
              <a:t>Enough flexibility that it can be adapted</a:t>
            </a:r>
          </a:p>
          <a:p>
            <a:pPr marL="457200" lvl="1" indent="0">
              <a:buNone/>
            </a:pPr>
            <a:endParaRPr lang="en-US" dirty="0"/>
          </a:p>
          <a:p>
            <a:r>
              <a:rPr lang="en-US" dirty="0"/>
              <a:t>Key insights to reduce burden on instructors for teaching this course (and maybe other ones with embedded hardware): </a:t>
            </a:r>
          </a:p>
          <a:p>
            <a:pPr lvl="1"/>
            <a:r>
              <a:rPr lang="en-US" dirty="0">
                <a:solidFill>
                  <a:schemeClr val="accent2"/>
                </a:solidFill>
              </a:rPr>
              <a:t>Explore potential to teach across universities</a:t>
            </a:r>
          </a:p>
          <a:p>
            <a:pPr lvl="1"/>
            <a:r>
              <a:rPr lang="en-US" dirty="0">
                <a:solidFill>
                  <a:schemeClr val="accent2"/>
                </a:solidFill>
              </a:rPr>
              <a:t>Choose same hardware platforms when teaching at multiple places</a:t>
            </a:r>
            <a:endParaRPr lang="en-US" dirty="0"/>
          </a:p>
          <a:p>
            <a:pPr marL="0" indent="0">
              <a:buNone/>
            </a:pPr>
            <a:endParaRPr lang="en-US" dirty="0"/>
          </a:p>
          <a:p>
            <a:r>
              <a:rPr lang="en-US" dirty="0"/>
              <a:t>If this sounds exciting, join us as the 4th university to co-teach the course!</a:t>
            </a:r>
          </a:p>
        </p:txBody>
      </p:sp>
      <p:sp>
        <p:nvSpPr>
          <p:cNvPr id="5" name="Slide Number Placeholder 4">
            <a:extLst>
              <a:ext uri="{FF2B5EF4-FFF2-40B4-BE49-F238E27FC236}">
                <a16:creationId xmlns:a16="http://schemas.microsoft.com/office/drawing/2014/main" id="{C12CDEB1-1375-A64B-9EAB-C1C63E34FE9B}"/>
              </a:ext>
            </a:extLst>
          </p:cNvPr>
          <p:cNvSpPr>
            <a:spLocks noGrp="1"/>
          </p:cNvSpPr>
          <p:nvPr>
            <p:ph type="sldNum" sz="quarter" idx="12"/>
          </p:nvPr>
        </p:nvSpPr>
        <p:spPr/>
        <p:txBody>
          <a:bodyPr/>
          <a:lstStyle/>
          <a:p>
            <a:fld id="{57E33C6C-E700-E440-B326-DFF807C094A4}" type="slidenum">
              <a:rPr lang="en-US" smtClean="0"/>
              <a:t>27</a:t>
            </a:fld>
            <a:endParaRPr lang="en-US"/>
          </a:p>
        </p:txBody>
      </p:sp>
    </p:spTree>
    <p:custDataLst>
      <p:tags r:id="rId1"/>
    </p:custDataLst>
    <p:extLst>
      <p:ext uri="{BB962C8B-B14F-4D97-AF65-F5344CB8AC3E}">
        <p14:creationId xmlns:p14="http://schemas.microsoft.com/office/powerpoint/2010/main" val="2524301150"/>
      </p:ext>
    </p:extLst>
  </p:cSld>
  <p:clrMapOvr>
    <a:masterClrMapping/>
  </p:clrMapOvr>
  <mc:AlternateContent xmlns:mc="http://schemas.openxmlformats.org/markup-compatibility/2006" xmlns:p14="http://schemas.microsoft.com/office/powerpoint/2010/main">
    <mc:Choice Requires="p14">
      <p:transition spd="slow" p14:dur="2000" advTm="68318"/>
    </mc:Choice>
    <mc:Fallback xmlns="">
      <p:transition spd="slow" advTm="68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dissolv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dissolv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dissolve">
                                      <p:cBhvr>
                                        <p:cTn id="27" dur="500"/>
                                        <p:tgtEl>
                                          <p:spTgt spid="3">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7" end="7"/>
                                            </p:txEl>
                                          </p:spTgt>
                                        </p:tgtEl>
                                        <p:attrNameLst>
                                          <p:attrName>style.visibility</p:attrName>
                                        </p:attrNameLst>
                                      </p:cBhvr>
                                      <p:to>
                                        <p:strVal val="visible"/>
                                      </p:to>
                                    </p:set>
                                    <p:animEffect transition="in" filter="dissolve">
                                      <p:cBhvr>
                                        <p:cTn id="32" dur="500"/>
                                        <p:tgtEl>
                                          <p:spTgt spid="3">
                                            <p:txEl>
                                              <p:pRg st="7" end="7"/>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dissolv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3">
                                            <p:txEl>
                                              <p:pRg st="10" end="10"/>
                                            </p:txEl>
                                          </p:spTgt>
                                        </p:tgtEl>
                                        <p:attrNameLst>
                                          <p:attrName>style.visibility</p:attrName>
                                        </p:attrNameLst>
                                      </p:cBhvr>
                                      <p:to>
                                        <p:strVal val="visible"/>
                                      </p:to>
                                    </p:set>
                                    <p:animEffect transition="in" filter="dissolve">
                                      <p:cBhvr>
                                        <p:cTn id="42"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D1314-6F39-6040-8C76-1E2AC2F3E73A}"/>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id="{F2C30D5D-AEDC-DA41-83FA-E61EF0EA117A}"/>
              </a:ext>
            </a:extLst>
          </p:cNvPr>
          <p:cNvSpPr>
            <a:spLocks noGrp="1"/>
          </p:cNvSpPr>
          <p:nvPr>
            <p:ph idx="1"/>
          </p:nvPr>
        </p:nvSpPr>
        <p:spPr>
          <a:xfrm>
            <a:off x="838199" y="1325562"/>
            <a:ext cx="10942983" cy="5030787"/>
          </a:xfrm>
        </p:spPr>
        <p:txBody>
          <a:bodyPr>
            <a:normAutofit/>
          </a:bodyPr>
          <a:lstStyle/>
          <a:p>
            <a:r>
              <a:rPr lang="en-US" dirty="0"/>
              <a:t>Thanks to:</a:t>
            </a:r>
          </a:p>
          <a:p>
            <a:pPr lvl="1"/>
            <a:r>
              <a:rPr lang="en-US" dirty="0"/>
              <a:t>National Science Foundation for funding this work</a:t>
            </a:r>
          </a:p>
          <a:p>
            <a:pPr lvl="1"/>
            <a:r>
              <a:rPr lang="en-US" dirty="0">
                <a:solidFill>
                  <a:schemeClr val="accent2"/>
                </a:solidFill>
              </a:rPr>
              <a:t>Leo Porter, Associate Teaching Professor (UCSD)</a:t>
            </a:r>
            <a:r>
              <a:rPr lang="en-US" dirty="0"/>
              <a:t> for feedback on learning goals</a:t>
            </a:r>
          </a:p>
          <a:p>
            <a:pPr lvl="1"/>
            <a:r>
              <a:rPr lang="en-US" dirty="0">
                <a:solidFill>
                  <a:schemeClr val="accent2"/>
                </a:solidFill>
              </a:rPr>
              <a:t>Mark Sherriff, Professor, Academic General Faculty, (UVA)</a:t>
            </a:r>
            <a:r>
              <a:rPr lang="en-US" dirty="0"/>
              <a:t> for improving overall quality</a:t>
            </a:r>
          </a:p>
          <a:p>
            <a:endParaRPr lang="en-US" dirty="0"/>
          </a:p>
          <a:p>
            <a:r>
              <a:rPr lang="en-US" dirty="0"/>
              <a:t>Repository of slides, lab materials, homework, mini quizzes, </a:t>
            </a:r>
            <a:r>
              <a:rPr lang="en-US" dirty="0" err="1"/>
              <a:t>Github</a:t>
            </a:r>
            <a:r>
              <a:rPr lang="en-US" dirty="0"/>
              <a:t> repo for labs and assignments available upon request</a:t>
            </a:r>
          </a:p>
          <a:p>
            <a:endParaRPr lang="en-US" dirty="0"/>
          </a:p>
          <a:p>
            <a:r>
              <a:rPr lang="en-US" dirty="0"/>
              <a:t>Questions?</a:t>
            </a:r>
          </a:p>
          <a:p>
            <a:endParaRPr lang="en-US" dirty="0"/>
          </a:p>
        </p:txBody>
      </p:sp>
      <p:sp>
        <p:nvSpPr>
          <p:cNvPr id="5" name="Slide Number Placeholder 4">
            <a:extLst>
              <a:ext uri="{FF2B5EF4-FFF2-40B4-BE49-F238E27FC236}">
                <a16:creationId xmlns:a16="http://schemas.microsoft.com/office/drawing/2014/main" id="{F4350815-B8FE-F04E-A458-669540A83BF4}"/>
              </a:ext>
            </a:extLst>
          </p:cNvPr>
          <p:cNvSpPr>
            <a:spLocks noGrp="1"/>
          </p:cNvSpPr>
          <p:nvPr>
            <p:ph type="sldNum" sz="quarter" idx="12"/>
          </p:nvPr>
        </p:nvSpPr>
        <p:spPr/>
        <p:txBody>
          <a:bodyPr/>
          <a:lstStyle/>
          <a:p>
            <a:fld id="{57E33C6C-E700-E440-B326-DFF807C094A4}" type="slidenum">
              <a:rPr lang="en-US" smtClean="0"/>
              <a:t>28</a:t>
            </a:fld>
            <a:endParaRPr lang="en-US"/>
          </a:p>
        </p:txBody>
      </p:sp>
    </p:spTree>
    <p:custDataLst>
      <p:tags r:id="rId1"/>
    </p:custDataLst>
    <p:extLst>
      <p:ext uri="{BB962C8B-B14F-4D97-AF65-F5344CB8AC3E}">
        <p14:creationId xmlns:p14="http://schemas.microsoft.com/office/powerpoint/2010/main" val="1308853647"/>
      </p:ext>
    </p:extLst>
  </p:cSld>
  <p:clrMapOvr>
    <a:masterClrMapping/>
  </p:clrMapOvr>
  <mc:AlternateContent xmlns:mc="http://schemas.openxmlformats.org/markup-compatibility/2006" xmlns:p14="http://schemas.microsoft.com/office/powerpoint/2010/main">
    <mc:Choice Requires="p14">
      <p:transition spd="slow" p14:dur="2000" advTm="45585"/>
    </mc:Choice>
    <mc:Fallback xmlns="">
      <p:transition spd="slow" advTm="45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dissolve">
                                      <p:cBhvr>
                                        <p:cTn id="10" dur="500"/>
                                        <p:tgtEl>
                                          <p:spTgt spid="3">
                                            <p:txEl>
                                              <p:pRg st="1" end="1"/>
                                            </p:txEl>
                                          </p:spTgt>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dissolve">
                                      <p:cBhvr>
                                        <p:cTn id="13" dur="500"/>
                                        <p:tgtEl>
                                          <p:spTgt spid="3">
                                            <p:txEl>
                                              <p:pRg st="2" end="2"/>
                                            </p:txEl>
                                          </p:spTgt>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dissolv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dissolv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dissolve">
                                      <p:cBhvr>
                                        <p:cTn id="2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E766B-9D33-7A49-92FB-D58D7F4D72B5}"/>
              </a:ext>
            </a:extLst>
          </p:cNvPr>
          <p:cNvSpPr>
            <a:spLocks noGrp="1"/>
          </p:cNvSpPr>
          <p:nvPr>
            <p:ph type="title"/>
          </p:nvPr>
        </p:nvSpPr>
        <p:spPr/>
        <p:txBody>
          <a:bodyPr>
            <a:normAutofit/>
          </a:bodyPr>
          <a:lstStyle/>
          <a:p>
            <a:r>
              <a:rPr lang="en-US" sz="4000" dirty="0"/>
              <a:t>Agenda</a:t>
            </a:r>
          </a:p>
        </p:txBody>
      </p:sp>
      <p:sp>
        <p:nvSpPr>
          <p:cNvPr id="3" name="Content Placeholder 2">
            <a:extLst>
              <a:ext uri="{FF2B5EF4-FFF2-40B4-BE49-F238E27FC236}">
                <a16:creationId xmlns:a16="http://schemas.microsoft.com/office/drawing/2014/main" id="{A1ECBDA2-5A8C-8349-9CBA-4C80263BBA49}"/>
              </a:ext>
            </a:extLst>
          </p:cNvPr>
          <p:cNvSpPr>
            <a:spLocks noGrp="1"/>
          </p:cNvSpPr>
          <p:nvPr>
            <p:ph idx="1"/>
          </p:nvPr>
        </p:nvSpPr>
        <p:spPr/>
        <p:txBody>
          <a:bodyPr>
            <a:normAutofit/>
          </a:bodyPr>
          <a:lstStyle/>
          <a:p>
            <a:r>
              <a:rPr lang="en-US" dirty="0"/>
              <a:t>The “Wireless for IoT” Course</a:t>
            </a:r>
          </a:p>
          <a:p>
            <a:pPr lvl="1"/>
            <a:r>
              <a:rPr lang="en-US" dirty="0"/>
              <a:t>Motivation: Why this Course?</a:t>
            </a:r>
          </a:p>
          <a:p>
            <a:pPr lvl="1"/>
            <a:r>
              <a:rPr lang="en-US" dirty="0">
                <a:solidFill>
                  <a:schemeClr val="bg2">
                    <a:lumMod val="90000"/>
                  </a:schemeClr>
                </a:solidFill>
              </a:rPr>
              <a:t>Course Overview</a:t>
            </a:r>
          </a:p>
          <a:p>
            <a:endParaRPr lang="en-US" dirty="0">
              <a:solidFill>
                <a:schemeClr val="bg2">
                  <a:lumMod val="90000"/>
                </a:schemeClr>
              </a:solidFill>
            </a:endParaRPr>
          </a:p>
          <a:p>
            <a:r>
              <a:rPr lang="en-US" dirty="0">
                <a:solidFill>
                  <a:schemeClr val="bg2">
                    <a:lumMod val="90000"/>
                  </a:schemeClr>
                </a:solidFill>
              </a:rPr>
              <a:t>The Experience Report</a:t>
            </a:r>
          </a:p>
          <a:p>
            <a:pPr lvl="1"/>
            <a:r>
              <a:rPr lang="en-US" dirty="0">
                <a:solidFill>
                  <a:schemeClr val="bg2">
                    <a:lumMod val="90000"/>
                  </a:schemeClr>
                </a:solidFill>
              </a:rPr>
              <a:t>Motivation: What’s unique about this Experience Report?</a:t>
            </a:r>
          </a:p>
          <a:p>
            <a:pPr lvl="1"/>
            <a:r>
              <a:rPr lang="en-US" dirty="0">
                <a:solidFill>
                  <a:schemeClr val="bg2">
                    <a:lumMod val="90000"/>
                  </a:schemeClr>
                </a:solidFill>
              </a:rPr>
              <a:t>Course Design Insights</a:t>
            </a:r>
          </a:p>
          <a:p>
            <a:pPr lvl="1"/>
            <a:r>
              <a:rPr lang="en-US" dirty="0">
                <a:solidFill>
                  <a:schemeClr val="bg2">
                    <a:lumMod val="90000"/>
                  </a:schemeClr>
                </a:solidFill>
              </a:rPr>
              <a:t>Student Feedback</a:t>
            </a:r>
          </a:p>
          <a:p>
            <a:pPr lvl="1"/>
            <a:endParaRPr lang="en-US" dirty="0"/>
          </a:p>
          <a:p>
            <a:pPr lvl="2"/>
            <a:endParaRPr lang="en-US" dirty="0"/>
          </a:p>
        </p:txBody>
      </p:sp>
      <p:sp>
        <p:nvSpPr>
          <p:cNvPr id="5" name="Slide Number Placeholder 4">
            <a:extLst>
              <a:ext uri="{FF2B5EF4-FFF2-40B4-BE49-F238E27FC236}">
                <a16:creationId xmlns:a16="http://schemas.microsoft.com/office/drawing/2014/main" id="{68BCCCB2-2553-3E47-A559-CB48F6201169}"/>
              </a:ext>
            </a:extLst>
          </p:cNvPr>
          <p:cNvSpPr>
            <a:spLocks noGrp="1"/>
          </p:cNvSpPr>
          <p:nvPr>
            <p:ph type="sldNum" sz="quarter" idx="12"/>
          </p:nvPr>
        </p:nvSpPr>
        <p:spPr/>
        <p:txBody>
          <a:bodyPr/>
          <a:lstStyle/>
          <a:p>
            <a:fld id="{57E33C6C-E700-E440-B326-DFF807C094A4}" type="slidenum">
              <a:rPr lang="en-US" smtClean="0"/>
              <a:t>3</a:t>
            </a:fld>
            <a:endParaRPr lang="en-US"/>
          </a:p>
        </p:txBody>
      </p:sp>
    </p:spTree>
    <p:extLst>
      <p:ext uri="{BB962C8B-B14F-4D97-AF65-F5344CB8AC3E}">
        <p14:creationId xmlns:p14="http://schemas.microsoft.com/office/powerpoint/2010/main" val="134168857"/>
      </p:ext>
    </p:extLst>
  </p:cSld>
  <p:clrMapOvr>
    <a:masterClrMapping/>
  </p:clrMapOvr>
  <mc:AlternateContent xmlns:mc="http://schemas.openxmlformats.org/markup-compatibility/2006" xmlns:p14="http://schemas.microsoft.com/office/powerpoint/2010/main">
    <mc:Choice Requires="p14">
      <p:transition spd="slow" p14:dur="2000" advTm="2639"/>
    </mc:Choice>
    <mc:Fallback xmlns="">
      <p:transition spd="slow" advTm="2639"/>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B84A2-A09B-6B49-B140-78A285B5856D}"/>
              </a:ext>
            </a:extLst>
          </p:cNvPr>
          <p:cNvSpPr>
            <a:spLocks noGrp="1"/>
          </p:cNvSpPr>
          <p:nvPr>
            <p:ph type="title"/>
          </p:nvPr>
        </p:nvSpPr>
        <p:spPr/>
        <p:txBody>
          <a:bodyPr>
            <a:normAutofit/>
          </a:bodyPr>
          <a:lstStyle/>
          <a:p>
            <a:r>
              <a:rPr lang="en-US" sz="3600" dirty="0"/>
              <a:t>IoT is growing rapidly, we need more trained IoT engineers</a:t>
            </a:r>
          </a:p>
        </p:txBody>
      </p:sp>
      <p:sp>
        <p:nvSpPr>
          <p:cNvPr id="4" name="Slide Number Placeholder 3">
            <a:extLst>
              <a:ext uri="{FF2B5EF4-FFF2-40B4-BE49-F238E27FC236}">
                <a16:creationId xmlns:a16="http://schemas.microsoft.com/office/drawing/2014/main" id="{EF6CF482-006F-C64E-8072-6968C45084D9}"/>
              </a:ext>
            </a:extLst>
          </p:cNvPr>
          <p:cNvSpPr>
            <a:spLocks noGrp="1"/>
          </p:cNvSpPr>
          <p:nvPr>
            <p:ph type="sldNum" sz="quarter" idx="12"/>
          </p:nvPr>
        </p:nvSpPr>
        <p:spPr/>
        <p:txBody>
          <a:bodyPr/>
          <a:lstStyle/>
          <a:p>
            <a:fld id="{57E33C6C-E700-E440-B326-DFF807C094A4}" type="slidenum">
              <a:rPr lang="en-US" smtClean="0"/>
              <a:t>4</a:t>
            </a:fld>
            <a:endParaRPr lang="en-US"/>
          </a:p>
        </p:txBody>
      </p:sp>
      <p:sp>
        <p:nvSpPr>
          <p:cNvPr id="10" name="TextBox 9">
            <a:extLst>
              <a:ext uri="{FF2B5EF4-FFF2-40B4-BE49-F238E27FC236}">
                <a16:creationId xmlns:a16="http://schemas.microsoft.com/office/drawing/2014/main" id="{59329F74-BB15-4346-9006-806F90CA8887}"/>
              </a:ext>
            </a:extLst>
          </p:cNvPr>
          <p:cNvSpPr txBox="1"/>
          <p:nvPr/>
        </p:nvSpPr>
        <p:spPr>
          <a:xfrm>
            <a:off x="278295" y="5861813"/>
            <a:ext cx="5507935" cy="369332"/>
          </a:xfrm>
          <a:prstGeom prst="rect">
            <a:avLst/>
          </a:prstGeom>
          <a:noFill/>
        </p:spPr>
        <p:txBody>
          <a:bodyPr wrap="square" rtlCol="0">
            <a:spAutoFit/>
          </a:bodyPr>
          <a:lstStyle/>
          <a:p>
            <a:pPr algn="ctr"/>
            <a:r>
              <a:rPr lang="en-US" dirty="0"/>
              <a:t>Projected 100s of billions connected devices by 2030</a:t>
            </a:r>
            <a:r>
              <a:rPr lang="en-US" baseline="30000" dirty="0"/>
              <a:t>1</a:t>
            </a:r>
          </a:p>
        </p:txBody>
      </p:sp>
      <p:pic>
        <p:nvPicPr>
          <p:cNvPr id="12" name="Picture 11">
            <a:extLst>
              <a:ext uri="{FF2B5EF4-FFF2-40B4-BE49-F238E27FC236}">
                <a16:creationId xmlns:a16="http://schemas.microsoft.com/office/drawing/2014/main" id="{E5CB7F49-BB13-B341-8C8B-AE9B85E7E41B}"/>
              </a:ext>
            </a:extLst>
          </p:cNvPr>
          <p:cNvPicPr>
            <a:picLocks noChangeAspect="1"/>
          </p:cNvPicPr>
          <p:nvPr/>
        </p:nvPicPr>
        <p:blipFill>
          <a:blip r:embed="rId4"/>
          <a:stretch>
            <a:fillRect/>
          </a:stretch>
        </p:blipFill>
        <p:spPr>
          <a:xfrm>
            <a:off x="772799" y="1040020"/>
            <a:ext cx="4766609" cy="4766609"/>
          </a:xfrm>
          <a:prstGeom prst="rect">
            <a:avLst/>
          </a:prstGeom>
        </p:spPr>
      </p:pic>
      <p:sp>
        <p:nvSpPr>
          <p:cNvPr id="15" name="TextBox 14">
            <a:extLst>
              <a:ext uri="{FF2B5EF4-FFF2-40B4-BE49-F238E27FC236}">
                <a16:creationId xmlns:a16="http://schemas.microsoft.com/office/drawing/2014/main" id="{B0108E5D-AE2B-7349-A9B7-049152BA7E8C}"/>
              </a:ext>
            </a:extLst>
          </p:cNvPr>
          <p:cNvSpPr txBox="1"/>
          <p:nvPr/>
        </p:nvSpPr>
        <p:spPr>
          <a:xfrm>
            <a:off x="4084488" y="6382921"/>
            <a:ext cx="4023024" cy="338554"/>
          </a:xfrm>
          <a:prstGeom prst="rect">
            <a:avLst/>
          </a:prstGeom>
          <a:noFill/>
        </p:spPr>
        <p:txBody>
          <a:bodyPr wrap="none" rtlCol="0">
            <a:spAutoFit/>
          </a:bodyPr>
          <a:lstStyle/>
          <a:p>
            <a:r>
              <a:rPr lang="en-US" sz="1600" dirty="0">
                <a:solidFill>
                  <a:schemeClr val="tx1">
                    <a:lumMod val="50000"/>
                    <a:lumOff val="50000"/>
                  </a:schemeClr>
                </a:solidFill>
              </a:rPr>
              <a:t>Images AI generated from Microsoft Designer</a:t>
            </a:r>
          </a:p>
        </p:txBody>
      </p:sp>
      <p:pic>
        <p:nvPicPr>
          <p:cNvPr id="17" name="Picture 16">
            <a:extLst>
              <a:ext uri="{FF2B5EF4-FFF2-40B4-BE49-F238E27FC236}">
                <a16:creationId xmlns:a16="http://schemas.microsoft.com/office/drawing/2014/main" id="{255DDB5F-5167-5D42-95A5-DF5DF1965421}"/>
              </a:ext>
            </a:extLst>
          </p:cNvPr>
          <p:cNvPicPr>
            <a:picLocks noChangeAspect="1"/>
          </p:cNvPicPr>
          <p:nvPr/>
        </p:nvPicPr>
        <p:blipFill>
          <a:blip r:embed="rId5"/>
          <a:stretch>
            <a:fillRect/>
          </a:stretch>
        </p:blipFill>
        <p:spPr>
          <a:xfrm>
            <a:off x="6855546" y="1040020"/>
            <a:ext cx="4766609" cy="4766609"/>
          </a:xfrm>
          <a:prstGeom prst="rect">
            <a:avLst/>
          </a:prstGeom>
        </p:spPr>
      </p:pic>
      <p:sp>
        <p:nvSpPr>
          <p:cNvPr id="18" name="TextBox 17">
            <a:extLst>
              <a:ext uri="{FF2B5EF4-FFF2-40B4-BE49-F238E27FC236}">
                <a16:creationId xmlns:a16="http://schemas.microsoft.com/office/drawing/2014/main" id="{E3586EA2-17FB-5E44-81D3-408701BC072F}"/>
              </a:ext>
            </a:extLst>
          </p:cNvPr>
          <p:cNvSpPr txBox="1"/>
          <p:nvPr/>
        </p:nvSpPr>
        <p:spPr>
          <a:xfrm>
            <a:off x="6484882" y="5865658"/>
            <a:ext cx="5507935" cy="369332"/>
          </a:xfrm>
          <a:prstGeom prst="rect">
            <a:avLst/>
          </a:prstGeom>
          <a:noFill/>
        </p:spPr>
        <p:txBody>
          <a:bodyPr wrap="square" rtlCol="0">
            <a:spAutoFit/>
          </a:bodyPr>
          <a:lstStyle/>
          <a:p>
            <a:pPr algn="ctr"/>
            <a:r>
              <a:rPr lang="en-US" dirty="0"/>
              <a:t>Requires a new cohort of trained IoT engineers</a:t>
            </a:r>
          </a:p>
        </p:txBody>
      </p:sp>
    </p:spTree>
    <p:custDataLst>
      <p:tags r:id="rId1"/>
    </p:custDataLst>
    <p:extLst>
      <p:ext uri="{BB962C8B-B14F-4D97-AF65-F5344CB8AC3E}">
        <p14:creationId xmlns:p14="http://schemas.microsoft.com/office/powerpoint/2010/main" val="4197152684"/>
      </p:ext>
    </p:extLst>
  </p:cSld>
  <p:clrMapOvr>
    <a:masterClrMapping/>
  </p:clrMapOvr>
  <mc:AlternateContent xmlns:mc="http://schemas.openxmlformats.org/markup-compatibility/2006" xmlns:p14="http://schemas.microsoft.com/office/powerpoint/2010/main">
    <mc:Choice Requires="p14">
      <p:transition spd="slow" p14:dur="2000" advTm="46055"/>
    </mc:Choice>
    <mc:Fallback xmlns="">
      <p:transition spd="slow" advTm="4605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dissolve">
                                      <p:cBhvr>
                                        <p:cTn id="7" dur="500"/>
                                        <p:tgtEl>
                                          <p:spTgt spid="1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dissolve">
                                      <p:cBhvr>
                                        <p:cTn id="1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B64AD-F4D1-394F-9AF3-B637E78B5DDC}"/>
              </a:ext>
            </a:extLst>
          </p:cNvPr>
          <p:cNvSpPr>
            <a:spLocks noGrp="1"/>
          </p:cNvSpPr>
          <p:nvPr>
            <p:ph type="title"/>
          </p:nvPr>
        </p:nvSpPr>
        <p:spPr/>
        <p:txBody>
          <a:bodyPr/>
          <a:lstStyle/>
          <a:p>
            <a:r>
              <a:rPr lang="en-US" dirty="0"/>
              <a:t>What entails training a good IoT engineer?</a:t>
            </a:r>
          </a:p>
        </p:txBody>
      </p:sp>
      <p:sp>
        <p:nvSpPr>
          <p:cNvPr id="4" name="Slide Number Placeholder 3">
            <a:extLst>
              <a:ext uri="{FF2B5EF4-FFF2-40B4-BE49-F238E27FC236}">
                <a16:creationId xmlns:a16="http://schemas.microsoft.com/office/drawing/2014/main" id="{25649C7A-05CC-B645-A9E2-9B5FA6C134B5}"/>
              </a:ext>
            </a:extLst>
          </p:cNvPr>
          <p:cNvSpPr>
            <a:spLocks noGrp="1"/>
          </p:cNvSpPr>
          <p:nvPr>
            <p:ph type="sldNum" sz="quarter" idx="12"/>
          </p:nvPr>
        </p:nvSpPr>
        <p:spPr/>
        <p:txBody>
          <a:bodyPr/>
          <a:lstStyle/>
          <a:p>
            <a:fld id="{57E33C6C-E700-E440-B326-DFF807C094A4}" type="slidenum">
              <a:rPr lang="en-US" smtClean="0"/>
              <a:t>5</a:t>
            </a:fld>
            <a:endParaRPr lang="en-US"/>
          </a:p>
        </p:txBody>
      </p:sp>
      <p:pic>
        <p:nvPicPr>
          <p:cNvPr id="6" name="Picture 5">
            <a:extLst>
              <a:ext uri="{FF2B5EF4-FFF2-40B4-BE49-F238E27FC236}">
                <a16:creationId xmlns:a16="http://schemas.microsoft.com/office/drawing/2014/main" id="{A52A0B07-BBC1-4E4A-B81C-C832430F17D7}"/>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flipH="1">
            <a:off x="6927850" y="1444488"/>
            <a:ext cx="4222646" cy="2093843"/>
          </a:xfrm>
          <a:prstGeom prst="rect">
            <a:avLst/>
          </a:prstGeom>
        </p:spPr>
      </p:pic>
      <p:cxnSp>
        <p:nvCxnSpPr>
          <p:cNvPr id="8" name="Straight Arrow Connector 7">
            <a:extLst>
              <a:ext uri="{FF2B5EF4-FFF2-40B4-BE49-F238E27FC236}">
                <a16:creationId xmlns:a16="http://schemas.microsoft.com/office/drawing/2014/main" id="{78C43926-52A9-3441-8781-9572F805EE95}"/>
              </a:ext>
            </a:extLst>
          </p:cNvPr>
          <p:cNvCxnSpPr>
            <a:cxnSpLocks/>
          </p:cNvCxnSpPr>
          <p:nvPr/>
        </p:nvCxnSpPr>
        <p:spPr>
          <a:xfrm>
            <a:off x="9965635" y="2332383"/>
            <a:ext cx="357808" cy="155050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65A57E23-A01D-C045-97A2-923930B379C7}"/>
              </a:ext>
            </a:extLst>
          </p:cNvPr>
          <p:cNvPicPr>
            <a:picLocks noChangeAspect="1"/>
          </p:cNvPicPr>
          <p:nvPr/>
        </p:nvPicPr>
        <p:blipFill>
          <a:blip r:embed="rId5"/>
          <a:stretch>
            <a:fillRect/>
          </a:stretch>
        </p:blipFill>
        <p:spPr>
          <a:xfrm>
            <a:off x="7480612" y="4426226"/>
            <a:ext cx="758687" cy="758687"/>
          </a:xfrm>
          <a:prstGeom prst="rect">
            <a:avLst/>
          </a:prstGeom>
        </p:spPr>
      </p:pic>
      <p:sp>
        <p:nvSpPr>
          <p:cNvPr id="13" name="TextBox 12">
            <a:extLst>
              <a:ext uri="{FF2B5EF4-FFF2-40B4-BE49-F238E27FC236}">
                <a16:creationId xmlns:a16="http://schemas.microsoft.com/office/drawing/2014/main" id="{3F97114D-040F-EE48-855C-859F8BBCD90F}"/>
              </a:ext>
            </a:extLst>
          </p:cNvPr>
          <p:cNvSpPr txBox="1"/>
          <p:nvPr/>
        </p:nvSpPr>
        <p:spPr>
          <a:xfrm>
            <a:off x="6446170" y="5483989"/>
            <a:ext cx="2827569" cy="369332"/>
          </a:xfrm>
          <a:prstGeom prst="rect">
            <a:avLst/>
          </a:prstGeom>
          <a:noFill/>
        </p:spPr>
        <p:txBody>
          <a:bodyPr wrap="none" rtlCol="0">
            <a:spAutoFit/>
          </a:bodyPr>
          <a:lstStyle/>
          <a:p>
            <a:r>
              <a:rPr lang="en-US" dirty="0"/>
              <a:t>(1) Embedded Programming</a:t>
            </a:r>
          </a:p>
        </p:txBody>
      </p:sp>
      <p:cxnSp>
        <p:nvCxnSpPr>
          <p:cNvPr id="15" name="Straight Arrow Connector 14">
            <a:extLst>
              <a:ext uri="{FF2B5EF4-FFF2-40B4-BE49-F238E27FC236}">
                <a16:creationId xmlns:a16="http://schemas.microsoft.com/office/drawing/2014/main" id="{0736A42D-6383-1B4C-9863-7D3260B12E28}"/>
              </a:ext>
            </a:extLst>
          </p:cNvPr>
          <p:cNvCxnSpPr>
            <a:cxnSpLocks/>
          </p:cNvCxnSpPr>
          <p:nvPr/>
        </p:nvCxnSpPr>
        <p:spPr>
          <a:xfrm flipH="1">
            <a:off x="7845287" y="2332383"/>
            <a:ext cx="415788" cy="194806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3177EBB6-8907-FE4F-995C-DE44998A6DC9}"/>
              </a:ext>
            </a:extLst>
          </p:cNvPr>
          <p:cNvPicPr>
            <a:picLocks noChangeAspect="1"/>
          </p:cNvPicPr>
          <p:nvPr/>
        </p:nvPicPr>
        <p:blipFill>
          <a:blip r:embed="rId6"/>
          <a:stretch>
            <a:fillRect/>
          </a:stretch>
        </p:blipFill>
        <p:spPr>
          <a:xfrm>
            <a:off x="9542945" y="4139647"/>
            <a:ext cx="304798" cy="464692"/>
          </a:xfrm>
          <a:prstGeom prst="rect">
            <a:avLst/>
          </a:prstGeom>
        </p:spPr>
      </p:pic>
      <p:pic>
        <p:nvPicPr>
          <p:cNvPr id="19" name="Picture 18">
            <a:extLst>
              <a:ext uri="{FF2B5EF4-FFF2-40B4-BE49-F238E27FC236}">
                <a16:creationId xmlns:a16="http://schemas.microsoft.com/office/drawing/2014/main" id="{D96F3DE6-6678-A947-86D8-544BD8632E00}"/>
              </a:ext>
            </a:extLst>
          </p:cNvPr>
          <p:cNvPicPr>
            <a:picLocks noChangeAspect="1"/>
          </p:cNvPicPr>
          <p:nvPr/>
        </p:nvPicPr>
        <p:blipFill>
          <a:blip r:embed="rId7"/>
          <a:stretch>
            <a:fillRect/>
          </a:stretch>
        </p:blipFill>
        <p:spPr>
          <a:xfrm>
            <a:off x="9949101" y="4166151"/>
            <a:ext cx="636104" cy="477078"/>
          </a:xfrm>
          <a:prstGeom prst="rect">
            <a:avLst/>
          </a:prstGeom>
        </p:spPr>
      </p:pic>
      <p:pic>
        <p:nvPicPr>
          <p:cNvPr id="20" name="Picture 19">
            <a:extLst>
              <a:ext uri="{FF2B5EF4-FFF2-40B4-BE49-F238E27FC236}">
                <a16:creationId xmlns:a16="http://schemas.microsoft.com/office/drawing/2014/main" id="{95AC7688-DA3D-934A-B2F8-D080BB940071}"/>
              </a:ext>
            </a:extLst>
          </p:cNvPr>
          <p:cNvPicPr>
            <a:picLocks noChangeAspect="1"/>
          </p:cNvPicPr>
          <p:nvPr/>
        </p:nvPicPr>
        <p:blipFill>
          <a:blip r:embed="rId8"/>
          <a:stretch>
            <a:fillRect/>
          </a:stretch>
        </p:blipFill>
        <p:spPr>
          <a:xfrm>
            <a:off x="11137475" y="4556335"/>
            <a:ext cx="784661" cy="784661"/>
          </a:xfrm>
          <a:prstGeom prst="rect">
            <a:avLst/>
          </a:prstGeom>
        </p:spPr>
      </p:pic>
      <p:pic>
        <p:nvPicPr>
          <p:cNvPr id="21" name="Picture 20">
            <a:extLst>
              <a:ext uri="{FF2B5EF4-FFF2-40B4-BE49-F238E27FC236}">
                <a16:creationId xmlns:a16="http://schemas.microsoft.com/office/drawing/2014/main" id="{7C119407-EEC5-3748-B9D5-CEC8CE10D5A5}"/>
              </a:ext>
            </a:extLst>
          </p:cNvPr>
          <p:cNvPicPr>
            <a:picLocks noChangeAspect="1"/>
          </p:cNvPicPr>
          <p:nvPr/>
        </p:nvPicPr>
        <p:blipFill>
          <a:blip r:embed="rId9"/>
          <a:stretch>
            <a:fillRect/>
          </a:stretch>
        </p:blipFill>
        <p:spPr>
          <a:xfrm>
            <a:off x="9344888" y="4615380"/>
            <a:ext cx="1765852" cy="620010"/>
          </a:xfrm>
          <a:prstGeom prst="rect">
            <a:avLst/>
          </a:prstGeom>
        </p:spPr>
      </p:pic>
      <p:pic>
        <p:nvPicPr>
          <p:cNvPr id="22" name="Picture 21">
            <a:extLst>
              <a:ext uri="{FF2B5EF4-FFF2-40B4-BE49-F238E27FC236}">
                <a16:creationId xmlns:a16="http://schemas.microsoft.com/office/drawing/2014/main" id="{14813F03-2291-B947-87F7-E914DC3789DD}"/>
              </a:ext>
            </a:extLst>
          </p:cNvPr>
          <p:cNvPicPr>
            <a:picLocks noChangeAspect="1"/>
          </p:cNvPicPr>
          <p:nvPr/>
        </p:nvPicPr>
        <p:blipFill>
          <a:blip r:embed="rId10"/>
          <a:stretch>
            <a:fillRect/>
          </a:stretch>
        </p:blipFill>
        <p:spPr>
          <a:xfrm>
            <a:off x="10686564" y="4256198"/>
            <a:ext cx="1360557" cy="325258"/>
          </a:xfrm>
          <a:prstGeom prst="rect">
            <a:avLst/>
          </a:prstGeom>
        </p:spPr>
      </p:pic>
      <p:sp>
        <p:nvSpPr>
          <p:cNvPr id="23" name="TextBox 22">
            <a:extLst>
              <a:ext uri="{FF2B5EF4-FFF2-40B4-BE49-F238E27FC236}">
                <a16:creationId xmlns:a16="http://schemas.microsoft.com/office/drawing/2014/main" id="{8F15B7B9-CC92-174B-A520-5BA96AF39D5E}"/>
              </a:ext>
            </a:extLst>
          </p:cNvPr>
          <p:cNvSpPr txBox="1"/>
          <p:nvPr/>
        </p:nvSpPr>
        <p:spPr>
          <a:xfrm>
            <a:off x="10634970" y="5114657"/>
            <a:ext cx="343364" cy="369332"/>
          </a:xfrm>
          <a:prstGeom prst="rect">
            <a:avLst/>
          </a:prstGeom>
          <a:noFill/>
        </p:spPr>
        <p:txBody>
          <a:bodyPr wrap="none" rtlCol="0">
            <a:spAutoFit/>
          </a:bodyPr>
          <a:lstStyle/>
          <a:p>
            <a:r>
              <a:rPr lang="en-US" dirty="0"/>
              <a:t>…</a:t>
            </a:r>
          </a:p>
        </p:txBody>
      </p:sp>
      <p:sp>
        <p:nvSpPr>
          <p:cNvPr id="27" name="TextBox 26">
            <a:extLst>
              <a:ext uri="{FF2B5EF4-FFF2-40B4-BE49-F238E27FC236}">
                <a16:creationId xmlns:a16="http://schemas.microsoft.com/office/drawing/2014/main" id="{FD2AF3D6-3DE9-1C4B-9FAF-AE7C033978C9}"/>
              </a:ext>
            </a:extLst>
          </p:cNvPr>
          <p:cNvSpPr txBox="1"/>
          <p:nvPr/>
        </p:nvSpPr>
        <p:spPr>
          <a:xfrm>
            <a:off x="9613761" y="5530155"/>
            <a:ext cx="2385781" cy="646331"/>
          </a:xfrm>
          <a:prstGeom prst="rect">
            <a:avLst/>
          </a:prstGeom>
          <a:noFill/>
        </p:spPr>
        <p:txBody>
          <a:bodyPr wrap="none" rtlCol="0">
            <a:spAutoFit/>
          </a:bodyPr>
          <a:lstStyle/>
          <a:p>
            <a:r>
              <a:rPr lang="en-US" dirty="0"/>
              <a:t>(2) Choosing a wireless </a:t>
            </a:r>
          </a:p>
          <a:p>
            <a:r>
              <a:rPr lang="en-US" dirty="0"/>
              <a:t>protocol</a:t>
            </a:r>
          </a:p>
        </p:txBody>
      </p:sp>
      <p:sp>
        <p:nvSpPr>
          <p:cNvPr id="29" name="Rectangle 28">
            <a:extLst>
              <a:ext uri="{FF2B5EF4-FFF2-40B4-BE49-F238E27FC236}">
                <a16:creationId xmlns:a16="http://schemas.microsoft.com/office/drawing/2014/main" id="{4F3AF8D1-C035-DE40-907B-0D5832BAF48A}"/>
              </a:ext>
            </a:extLst>
          </p:cNvPr>
          <p:cNvSpPr/>
          <p:nvPr/>
        </p:nvSpPr>
        <p:spPr>
          <a:xfrm>
            <a:off x="477079" y="1197814"/>
            <a:ext cx="5618921" cy="5632311"/>
          </a:xfrm>
          <a:prstGeom prst="rect">
            <a:avLst/>
          </a:prstGeom>
        </p:spPr>
        <p:txBody>
          <a:bodyPr wrap="square">
            <a:spAutoFit/>
          </a:bodyPr>
          <a:lstStyle/>
          <a:p>
            <a:r>
              <a:rPr lang="en-US" sz="2400" dirty="0"/>
              <a:t>IoT engineers need to know:</a:t>
            </a:r>
          </a:p>
          <a:p>
            <a:endParaRPr lang="en-US" sz="2400" dirty="0"/>
          </a:p>
          <a:p>
            <a:r>
              <a:rPr lang="en-US" sz="2400" dirty="0"/>
              <a:t>1. Embedded systems know-how &amp; programming experience</a:t>
            </a:r>
          </a:p>
          <a:p>
            <a:endParaRPr lang="en-US" sz="2400" dirty="0">
              <a:solidFill>
                <a:srgbClr val="FF0000"/>
              </a:solidFill>
            </a:endParaRPr>
          </a:p>
          <a:p>
            <a:endParaRPr lang="en-US" sz="2400" dirty="0"/>
          </a:p>
          <a:p>
            <a:endParaRPr lang="en-US" sz="2400" dirty="0"/>
          </a:p>
          <a:p>
            <a:r>
              <a:rPr lang="en-US" sz="2400" dirty="0"/>
              <a:t>2. How to analyze and pick an IoT wireless protocol at design time</a:t>
            </a:r>
          </a:p>
          <a:p>
            <a:pPr marL="742950" lvl="1" indent="-285750">
              <a:buFont typeface="Arial" panose="020B0604020202020204" pitchFamily="34" charset="0"/>
              <a:buChar char="•"/>
            </a:pPr>
            <a:r>
              <a:rPr lang="en-US" sz="2400" dirty="0"/>
              <a:t>So many wireless protocols with different characteristics</a:t>
            </a:r>
          </a:p>
          <a:p>
            <a:pPr marL="742950" lvl="1" indent="-285750">
              <a:buFont typeface="Arial" panose="020B0604020202020204" pitchFamily="34" charset="0"/>
              <a:buChar char="•"/>
            </a:pPr>
            <a:r>
              <a:rPr lang="en-US" sz="2400" dirty="0"/>
              <a:t>Know framework to evaluate tradeoffs and identify best option for use case</a:t>
            </a:r>
          </a:p>
          <a:p>
            <a:endParaRPr lang="en-US" sz="2400" dirty="0"/>
          </a:p>
        </p:txBody>
      </p:sp>
    </p:spTree>
    <p:custDataLst>
      <p:tags r:id="rId1"/>
    </p:custDataLst>
    <p:extLst>
      <p:ext uri="{BB962C8B-B14F-4D97-AF65-F5344CB8AC3E}">
        <p14:creationId xmlns:p14="http://schemas.microsoft.com/office/powerpoint/2010/main" val="3381432225"/>
      </p:ext>
    </p:extLst>
  </p:cSld>
  <p:clrMapOvr>
    <a:masterClrMapping/>
  </p:clrMapOvr>
  <mc:AlternateContent xmlns:mc="http://schemas.openxmlformats.org/markup-compatibility/2006" xmlns:p14="http://schemas.microsoft.com/office/powerpoint/2010/main">
    <mc:Choice Requires="p14">
      <p:transition spd="slow" p14:dur="2000" advTm="78187"/>
    </mc:Choice>
    <mc:Fallback xmlns="">
      <p:transition spd="slow" advTm="781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9">
                                            <p:txEl>
                                              <p:pRg st="0" end="0"/>
                                            </p:txEl>
                                          </p:spTgt>
                                        </p:tgtEl>
                                        <p:attrNameLst>
                                          <p:attrName>style.visibility</p:attrName>
                                        </p:attrNameLst>
                                      </p:cBhvr>
                                      <p:to>
                                        <p:strVal val="visible"/>
                                      </p:to>
                                    </p:set>
                                    <p:animEffect transition="in" filter="dissolve">
                                      <p:cBhvr>
                                        <p:cTn id="10" dur="500"/>
                                        <p:tgtEl>
                                          <p:spTgt spid="29">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29">
                                            <p:txEl>
                                              <p:pRg st="2" end="2"/>
                                            </p:txEl>
                                          </p:spTgt>
                                        </p:tgtEl>
                                        <p:attrNameLst>
                                          <p:attrName>style.visibility</p:attrName>
                                        </p:attrNameLst>
                                      </p:cBhvr>
                                      <p:to>
                                        <p:strVal val="visible"/>
                                      </p:to>
                                    </p:set>
                                    <p:animEffect transition="in" filter="dissolve">
                                      <p:cBhvr>
                                        <p:cTn id="15" dur="500"/>
                                        <p:tgtEl>
                                          <p:spTgt spid="29">
                                            <p:txEl>
                                              <p:pRg st="2" end="2"/>
                                            </p:txEl>
                                          </p:spTgt>
                                        </p:tgtEl>
                                      </p:cBhvr>
                                    </p:animEffect>
                                  </p:childTnLst>
                                </p:cTn>
                              </p:par>
                              <p:par>
                                <p:cTn id="16" presetID="9" presetClass="entr" presetSubtype="0" fill="hold"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dissolve">
                                      <p:cBhvr>
                                        <p:cTn id="18" dur="500"/>
                                        <p:tgtEl>
                                          <p:spTgt spid="15"/>
                                        </p:tgtEl>
                                      </p:cBhvr>
                                    </p:animEffect>
                                  </p:childTnLst>
                                </p:cTn>
                              </p:par>
                              <p:par>
                                <p:cTn id="19" presetID="9" presetClass="entr" presetSubtype="0" fill="hold"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dissolve">
                                      <p:cBhvr>
                                        <p:cTn id="21" dur="500"/>
                                        <p:tgtEl>
                                          <p:spTgt spid="12"/>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dissolve">
                                      <p:cBhvr>
                                        <p:cTn id="24" dur="5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9">
                                            <p:txEl>
                                              <p:pRg st="6" end="6"/>
                                            </p:txEl>
                                          </p:spTgt>
                                        </p:tgtEl>
                                        <p:attrNameLst>
                                          <p:attrName>style.visibility</p:attrName>
                                        </p:attrNameLst>
                                      </p:cBhvr>
                                      <p:to>
                                        <p:strVal val="visible"/>
                                      </p:to>
                                    </p:set>
                                    <p:animEffect transition="in" filter="dissolve">
                                      <p:cBhvr>
                                        <p:cTn id="29" dur="500"/>
                                        <p:tgtEl>
                                          <p:spTgt spid="29">
                                            <p:txEl>
                                              <p:pRg st="6" end="6"/>
                                            </p:txEl>
                                          </p:spTgt>
                                        </p:tgtEl>
                                      </p:cBhvr>
                                    </p:animEffect>
                                  </p:childTnLst>
                                </p:cTn>
                              </p:par>
                              <p:par>
                                <p:cTn id="30" presetID="9"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dissolve">
                                      <p:cBhvr>
                                        <p:cTn id="32" dur="500"/>
                                        <p:tgtEl>
                                          <p:spTgt spid="8"/>
                                        </p:tgtEl>
                                      </p:cBhvr>
                                    </p:animEffect>
                                  </p:childTnLst>
                                </p:cTn>
                              </p:par>
                              <p:par>
                                <p:cTn id="33" presetID="9" presetClass="entr" presetSubtype="0" fill="hold"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dissolve">
                                      <p:cBhvr>
                                        <p:cTn id="35" dur="500"/>
                                        <p:tgtEl>
                                          <p:spTgt spid="18"/>
                                        </p:tgtEl>
                                      </p:cBhvr>
                                    </p:animEffect>
                                  </p:childTnLst>
                                </p:cTn>
                              </p:par>
                              <p:par>
                                <p:cTn id="36" presetID="9" presetClass="entr" presetSubtype="0" fill="hold" nodeType="with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dissolve">
                                      <p:cBhvr>
                                        <p:cTn id="38" dur="500"/>
                                        <p:tgtEl>
                                          <p:spTgt spid="19"/>
                                        </p:tgtEl>
                                      </p:cBhvr>
                                    </p:animEffect>
                                  </p:childTnLst>
                                </p:cTn>
                              </p:par>
                              <p:par>
                                <p:cTn id="39" presetID="9"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dissolve">
                                      <p:cBhvr>
                                        <p:cTn id="41" dur="500"/>
                                        <p:tgtEl>
                                          <p:spTgt spid="22"/>
                                        </p:tgtEl>
                                      </p:cBhvr>
                                    </p:animEffect>
                                  </p:childTnLst>
                                </p:cTn>
                              </p:par>
                              <p:par>
                                <p:cTn id="42" presetID="9" presetClass="entr" presetSubtype="0" fill="hold"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dissolve">
                                      <p:cBhvr>
                                        <p:cTn id="44" dur="500"/>
                                        <p:tgtEl>
                                          <p:spTgt spid="20"/>
                                        </p:tgtEl>
                                      </p:cBhvr>
                                    </p:animEffect>
                                  </p:childTnLst>
                                </p:cTn>
                              </p:par>
                              <p:par>
                                <p:cTn id="45" presetID="9" presetClass="entr" presetSubtype="0" fill="hold" nodeType="withEffect">
                                  <p:stCondLst>
                                    <p:cond delay="0"/>
                                  </p:stCondLst>
                                  <p:childTnLst>
                                    <p:set>
                                      <p:cBhvr>
                                        <p:cTn id="46" dur="1" fill="hold">
                                          <p:stCondLst>
                                            <p:cond delay="0"/>
                                          </p:stCondLst>
                                        </p:cTn>
                                        <p:tgtEl>
                                          <p:spTgt spid="21"/>
                                        </p:tgtEl>
                                        <p:attrNameLst>
                                          <p:attrName>style.visibility</p:attrName>
                                        </p:attrNameLst>
                                      </p:cBhvr>
                                      <p:to>
                                        <p:strVal val="visible"/>
                                      </p:to>
                                    </p:set>
                                    <p:animEffect transition="in" filter="dissolve">
                                      <p:cBhvr>
                                        <p:cTn id="47" dur="500"/>
                                        <p:tgtEl>
                                          <p:spTgt spid="21"/>
                                        </p:tgtEl>
                                      </p:cBhvr>
                                    </p:animEffect>
                                  </p:childTnLst>
                                </p:cTn>
                              </p:par>
                              <p:par>
                                <p:cTn id="48" presetID="9" presetClass="entr" presetSubtype="0" fill="hold" grpId="0" nodeType="with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dissolve">
                                      <p:cBhvr>
                                        <p:cTn id="50" dur="500"/>
                                        <p:tgtEl>
                                          <p:spTgt spid="23"/>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27"/>
                                        </p:tgtEl>
                                        <p:attrNameLst>
                                          <p:attrName>style.visibility</p:attrName>
                                        </p:attrNameLst>
                                      </p:cBhvr>
                                      <p:to>
                                        <p:strVal val="visible"/>
                                      </p:to>
                                    </p:set>
                                    <p:animEffect transition="in" filter="dissolve">
                                      <p:cBhvr>
                                        <p:cTn id="53" dur="500"/>
                                        <p:tgtEl>
                                          <p:spTgt spid="27"/>
                                        </p:tgtEl>
                                      </p:cBhvr>
                                    </p:animEffec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grpId="0" nodeType="clickEffect">
                                  <p:stCondLst>
                                    <p:cond delay="0"/>
                                  </p:stCondLst>
                                  <p:childTnLst>
                                    <p:set>
                                      <p:cBhvr>
                                        <p:cTn id="57" dur="1" fill="hold">
                                          <p:stCondLst>
                                            <p:cond delay="0"/>
                                          </p:stCondLst>
                                        </p:cTn>
                                        <p:tgtEl>
                                          <p:spTgt spid="29">
                                            <p:txEl>
                                              <p:pRg st="7" end="7"/>
                                            </p:txEl>
                                          </p:spTgt>
                                        </p:tgtEl>
                                        <p:attrNameLst>
                                          <p:attrName>style.visibility</p:attrName>
                                        </p:attrNameLst>
                                      </p:cBhvr>
                                      <p:to>
                                        <p:strVal val="visible"/>
                                      </p:to>
                                    </p:set>
                                    <p:animEffect transition="in" filter="dissolve">
                                      <p:cBhvr>
                                        <p:cTn id="58" dur="500"/>
                                        <p:tgtEl>
                                          <p:spTgt spid="29">
                                            <p:txEl>
                                              <p:pRg st="7" end="7"/>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29">
                                            <p:txEl>
                                              <p:pRg st="8" end="8"/>
                                            </p:txEl>
                                          </p:spTgt>
                                        </p:tgtEl>
                                        <p:attrNameLst>
                                          <p:attrName>style.visibility</p:attrName>
                                        </p:attrNameLst>
                                      </p:cBhvr>
                                      <p:to>
                                        <p:strVal val="visible"/>
                                      </p:to>
                                    </p:set>
                                    <p:animEffect transition="in" filter="dissolve">
                                      <p:cBhvr>
                                        <p:cTn id="63" dur="500"/>
                                        <p:tgtEl>
                                          <p:spTgt spid="29">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23" grpId="0"/>
      <p:bldP spid="27" grpId="0"/>
      <p:bldP spid="29"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B64AD-F4D1-394F-9AF3-B637E78B5DDC}"/>
              </a:ext>
            </a:extLst>
          </p:cNvPr>
          <p:cNvSpPr>
            <a:spLocks noGrp="1"/>
          </p:cNvSpPr>
          <p:nvPr>
            <p:ph type="title"/>
          </p:nvPr>
        </p:nvSpPr>
        <p:spPr/>
        <p:txBody>
          <a:bodyPr>
            <a:normAutofit/>
          </a:bodyPr>
          <a:lstStyle/>
          <a:p>
            <a:r>
              <a:rPr lang="en-US" sz="3200" dirty="0"/>
              <a:t>Why is training an IoT engineer a difficult pedagogical challenge in CS?</a:t>
            </a:r>
          </a:p>
        </p:txBody>
      </p:sp>
      <p:sp>
        <p:nvSpPr>
          <p:cNvPr id="4" name="Slide Number Placeholder 3">
            <a:extLst>
              <a:ext uri="{FF2B5EF4-FFF2-40B4-BE49-F238E27FC236}">
                <a16:creationId xmlns:a16="http://schemas.microsoft.com/office/drawing/2014/main" id="{25649C7A-05CC-B645-A9E2-9B5FA6C134B5}"/>
              </a:ext>
            </a:extLst>
          </p:cNvPr>
          <p:cNvSpPr>
            <a:spLocks noGrp="1"/>
          </p:cNvSpPr>
          <p:nvPr>
            <p:ph type="sldNum" sz="quarter" idx="12"/>
          </p:nvPr>
        </p:nvSpPr>
        <p:spPr/>
        <p:txBody>
          <a:bodyPr/>
          <a:lstStyle/>
          <a:p>
            <a:fld id="{57E33C6C-E700-E440-B326-DFF807C094A4}" type="slidenum">
              <a:rPr lang="en-US" smtClean="0"/>
              <a:t>6</a:t>
            </a:fld>
            <a:endParaRPr lang="en-US"/>
          </a:p>
        </p:txBody>
      </p:sp>
      <p:pic>
        <p:nvPicPr>
          <p:cNvPr id="6" name="Picture 5">
            <a:extLst>
              <a:ext uri="{FF2B5EF4-FFF2-40B4-BE49-F238E27FC236}">
                <a16:creationId xmlns:a16="http://schemas.microsoft.com/office/drawing/2014/main" id="{A52A0B07-BBC1-4E4A-B81C-C832430F17D7}"/>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flipH="1">
            <a:off x="6927850" y="1444488"/>
            <a:ext cx="4222646" cy="2093843"/>
          </a:xfrm>
          <a:prstGeom prst="rect">
            <a:avLst/>
          </a:prstGeom>
        </p:spPr>
      </p:pic>
      <p:cxnSp>
        <p:nvCxnSpPr>
          <p:cNvPr id="8" name="Straight Arrow Connector 7">
            <a:extLst>
              <a:ext uri="{FF2B5EF4-FFF2-40B4-BE49-F238E27FC236}">
                <a16:creationId xmlns:a16="http://schemas.microsoft.com/office/drawing/2014/main" id="{78C43926-52A9-3441-8781-9572F805EE95}"/>
              </a:ext>
            </a:extLst>
          </p:cNvPr>
          <p:cNvCxnSpPr>
            <a:cxnSpLocks/>
          </p:cNvCxnSpPr>
          <p:nvPr/>
        </p:nvCxnSpPr>
        <p:spPr>
          <a:xfrm>
            <a:off x="9965635" y="2332383"/>
            <a:ext cx="357808" cy="155050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65A57E23-A01D-C045-97A2-923930B379C7}"/>
              </a:ext>
            </a:extLst>
          </p:cNvPr>
          <p:cNvPicPr>
            <a:picLocks noChangeAspect="1"/>
          </p:cNvPicPr>
          <p:nvPr/>
        </p:nvPicPr>
        <p:blipFill>
          <a:blip r:embed="rId5"/>
          <a:stretch>
            <a:fillRect/>
          </a:stretch>
        </p:blipFill>
        <p:spPr>
          <a:xfrm>
            <a:off x="7480612" y="4426226"/>
            <a:ext cx="758687" cy="758687"/>
          </a:xfrm>
          <a:prstGeom prst="rect">
            <a:avLst/>
          </a:prstGeom>
        </p:spPr>
      </p:pic>
      <p:sp>
        <p:nvSpPr>
          <p:cNvPr id="13" name="TextBox 12">
            <a:extLst>
              <a:ext uri="{FF2B5EF4-FFF2-40B4-BE49-F238E27FC236}">
                <a16:creationId xmlns:a16="http://schemas.microsoft.com/office/drawing/2014/main" id="{3F97114D-040F-EE48-855C-859F8BBCD90F}"/>
              </a:ext>
            </a:extLst>
          </p:cNvPr>
          <p:cNvSpPr txBox="1"/>
          <p:nvPr/>
        </p:nvSpPr>
        <p:spPr>
          <a:xfrm>
            <a:off x="6446170" y="5483989"/>
            <a:ext cx="2827569" cy="369332"/>
          </a:xfrm>
          <a:prstGeom prst="rect">
            <a:avLst/>
          </a:prstGeom>
          <a:noFill/>
        </p:spPr>
        <p:txBody>
          <a:bodyPr wrap="none" rtlCol="0">
            <a:spAutoFit/>
          </a:bodyPr>
          <a:lstStyle/>
          <a:p>
            <a:r>
              <a:rPr lang="en-US" dirty="0"/>
              <a:t>(1) Embedded Programming</a:t>
            </a:r>
          </a:p>
        </p:txBody>
      </p:sp>
      <p:sp>
        <p:nvSpPr>
          <p:cNvPr id="14" name="Rectangle 13">
            <a:extLst>
              <a:ext uri="{FF2B5EF4-FFF2-40B4-BE49-F238E27FC236}">
                <a16:creationId xmlns:a16="http://schemas.microsoft.com/office/drawing/2014/main" id="{3756A667-446F-354F-BF9A-56B358C4E01F}"/>
              </a:ext>
            </a:extLst>
          </p:cNvPr>
          <p:cNvSpPr/>
          <p:nvPr/>
        </p:nvSpPr>
        <p:spPr>
          <a:xfrm>
            <a:off x="477079" y="1197814"/>
            <a:ext cx="5618921" cy="3416320"/>
          </a:xfrm>
          <a:prstGeom prst="rect">
            <a:avLst/>
          </a:prstGeom>
        </p:spPr>
        <p:txBody>
          <a:bodyPr wrap="square">
            <a:spAutoFit/>
          </a:bodyPr>
          <a:lstStyle/>
          <a:p>
            <a:r>
              <a:rPr lang="en-US" sz="2400" dirty="0"/>
              <a:t>IoT engineers need to know:</a:t>
            </a:r>
          </a:p>
          <a:p>
            <a:endParaRPr lang="en-US" sz="2400" dirty="0"/>
          </a:p>
          <a:p>
            <a:r>
              <a:rPr lang="en-US" sz="2400" dirty="0"/>
              <a:t>1. Embedded systems know-how &amp; programming experience</a:t>
            </a:r>
          </a:p>
          <a:p>
            <a:endParaRPr lang="en-US" sz="2400" dirty="0">
              <a:solidFill>
                <a:srgbClr val="FF0000"/>
              </a:solidFill>
            </a:endParaRPr>
          </a:p>
          <a:p>
            <a:endParaRPr lang="en-US" sz="2400" dirty="0"/>
          </a:p>
          <a:p>
            <a:endParaRPr lang="en-US" sz="2400" dirty="0"/>
          </a:p>
          <a:p>
            <a:r>
              <a:rPr lang="en-US" sz="2400" dirty="0"/>
              <a:t>2. How to analyze and pick an IoT wireless protocol at design time</a:t>
            </a:r>
          </a:p>
        </p:txBody>
      </p:sp>
      <p:cxnSp>
        <p:nvCxnSpPr>
          <p:cNvPr id="15" name="Straight Arrow Connector 14">
            <a:extLst>
              <a:ext uri="{FF2B5EF4-FFF2-40B4-BE49-F238E27FC236}">
                <a16:creationId xmlns:a16="http://schemas.microsoft.com/office/drawing/2014/main" id="{0736A42D-6383-1B4C-9863-7D3260B12E28}"/>
              </a:ext>
            </a:extLst>
          </p:cNvPr>
          <p:cNvCxnSpPr>
            <a:cxnSpLocks/>
          </p:cNvCxnSpPr>
          <p:nvPr/>
        </p:nvCxnSpPr>
        <p:spPr>
          <a:xfrm flipH="1">
            <a:off x="7845287" y="2332383"/>
            <a:ext cx="415788" cy="194806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3177EBB6-8907-FE4F-995C-DE44998A6DC9}"/>
              </a:ext>
            </a:extLst>
          </p:cNvPr>
          <p:cNvPicPr>
            <a:picLocks noChangeAspect="1"/>
          </p:cNvPicPr>
          <p:nvPr/>
        </p:nvPicPr>
        <p:blipFill>
          <a:blip r:embed="rId6"/>
          <a:stretch>
            <a:fillRect/>
          </a:stretch>
        </p:blipFill>
        <p:spPr>
          <a:xfrm>
            <a:off x="9542945" y="4139647"/>
            <a:ext cx="304798" cy="464692"/>
          </a:xfrm>
          <a:prstGeom prst="rect">
            <a:avLst/>
          </a:prstGeom>
        </p:spPr>
      </p:pic>
      <p:pic>
        <p:nvPicPr>
          <p:cNvPr id="19" name="Picture 18">
            <a:extLst>
              <a:ext uri="{FF2B5EF4-FFF2-40B4-BE49-F238E27FC236}">
                <a16:creationId xmlns:a16="http://schemas.microsoft.com/office/drawing/2014/main" id="{D96F3DE6-6678-A947-86D8-544BD8632E00}"/>
              </a:ext>
            </a:extLst>
          </p:cNvPr>
          <p:cNvPicPr>
            <a:picLocks noChangeAspect="1"/>
          </p:cNvPicPr>
          <p:nvPr/>
        </p:nvPicPr>
        <p:blipFill>
          <a:blip r:embed="rId7"/>
          <a:stretch>
            <a:fillRect/>
          </a:stretch>
        </p:blipFill>
        <p:spPr>
          <a:xfrm>
            <a:off x="9949101" y="4166151"/>
            <a:ext cx="636104" cy="477078"/>
          </a:xfrm>
          <a:prstGeom prst="rect">
            <a:avLst/>
          </a:prstGeom>
        </p:spPr>
      </p:pic>
      <p:pic>
        <p:nvPicPr>
          <p:cNvPr id="20" name="Picture 19">
            <a:extLst>
              <a:ext uri="{FF2B5EF4-FFF2-40B4-BE49-F238E27FC236}">
                <a16:creationId xmlns:a16="http://schemas.microsoft.com/office/drawing/2014/main" id="{95AC7688-DA3D-934A-B2F8-D080BB940071}"/>
              </a:ext>
            </a:extLst>
          </p:cNvPr>
          <p:cNvPicPr>
            <a:picLocks noChangeAspect="1"/>
          </p:cNvPicPr>
          <p:nvPr/>
        </p:nvPicPr>
        <p:blipFill>
          <a:blip r:embed="rId8"/>
          <a:stretch>
            <a:fillRect/>
          </a:stretch>
        </p:blipFill>
        <p:spPr>
          <a:xfrm>
            <a:off x="11137475" y="4556335"/>
            <a:ext cx="784661" cy="784661"/>
          </a:xfrm>
          <a:prstGeom prst="rect">
            <a:avLst/>
          </a:prstGeom>
        </p:spPr>
      </p:pic>
      <p:pic>
        <p:nvPicPr>
          <p:cNvPr id="21" name="Picture 20">
            <a:extLst>
              <a:ext uri="{FF2B5EF4-FFF2-40B4-BE49-F238E27FC236}">
                <a16:creationId xmlns:a16="http://schemas.microsoft.com/office/drawing/2014/main" id="{7C119407-EEC5-3748-B9D5-CEC8CE10D5A5}"/>
              </a:ext>
            </a:extLst>
          </p:cNvPr>
          <p:cNvPicPr>
            <a:picLocks noChangeAspect="1"/>
          </p:cNvPicPr>
          <p:nvPr/>
        </p:nvPicPr>
        <p:blipFill>
          <a:blip r:embed="rId9"/>
          <a:stretch>
            <a:fillRect/>
          </a:stretch>
        </p:blipFill>
        <p:spPr>
          <a:xfrm>
            <a:off x="9344888" y="4615380"/>
            <a:ext cx="1765852" cy="620010"/>
          </a:xfrm>
          <a:prstGeom prst="rect">
            <a:avLst/>
          </a:prstGeom>
        </p:spPr>
      </p:pic>
      <p:pic>
        <p:nvPicPr>
          <p:cNvPr id="22" name="Picture 21">
            <a:extLst>
              <a:ext uri="{FF2B5EF4-FFF2-40B4-BE49-F238E27FC236}">
                <a16:creationId xmlns:a16="http://schemas.microsoft.com/office/drawing/2014/main" id="{14813F03-2291-B947-87F7-E914DC3789DD}"/>
              </a:ext>
            </a:extLst>
          </p:cNvPr>
          <p:cNvPicPr>
            <a:picLocks noChangeAspect="1"/>
          </p:cNvPicPr>
          <p:nvPr/>
        </p:nvPicPr>
        <p:blipFill>
          <a:blip r:embed="rId10"/>
          <a:stretch>
            <a:fillRect/>
          </a:stretch>
        </p:blipFill>
        <p:spPr>
          <a:xfrm>
            <a:off x="10686564" y="4256198"/>
            <a:ext cx="1360557" cy="325258"/>
          </a:xfrm>
          <a:prstGeom prst="rect">
            <a:avLst/>
          </a:prstGeom>
        </p:spPr>
      </p:pic>
      <p:sp>
        <p:nvSpPr>
          <p:cNvPr id="23" name="TextBox 22">
            <a:extLst>
              <a:ext uri="{FF2B5EF4-FFF2-40B4-BE49-F238E27FC236}">
                <a16:creationId xmlns:a16="http://schemas.microsoft.com/office/drawing/2014/main" id="{8F15B7B9-CC92-174B-A520-5BA96AF39D5E}"/>
              </a:ext>
            </a:extLst>
          </p:cNvPr>
          <p:cNvSpPr txBox="1"/>
          <p:nvPr/>
        </p:nvSpPr>
        <p:spPr>
          <a:xfrm>
            <a:off x="10634970" y="5114657"/>
            <a:ext cx="343364" cy="369332"/>
          </a:xfrm>
          <a:prstGeom prst="rect">
            <a:avLst/>
          </a:prstGeom>
          <a:noFill/>
        </p:spPr>
        <p:txBody>
          <a:bodyPr wrap="none" rtlCol="0">
            <a:spAutoFit/>
          </a:bodyPr>
          <a:lstStyle/>
          <a:p>
            <a:r>
              <a:rPr lang="en-US" dirty="0"/>
              <a:t>…</a:t>
            </a:r>
          </a:p>
        </p:txBody>
      </p:sp>
      <p:sp>
        <p:nvSpPr>
          <p:cNvPr id="27" name="TextBox 26">
            <a:extLst>
              <a:ext uri="{FF2B5EF4-FFF2-40B4-BE49-F238E27FC236}">
                <a16:creationId xmlns:a16="http://schemas.microsoft.com/office/drawing/2014/main" id="{FD2AF3D6-3DE9-1C4B-9FAF-AE7C033978C9}"/>
              </a:ext>
            </a:extLst>
          </p:cNvPr>
          <p:cNvSpPr txBox="1"/>
          <p:nvPr/>
        </p:nvSpPr>
        <p:spPr>
          <a:xfrm>
            <a:off x="9613761" y="5530155"/>
            <a:ext cx="2385781" cy="646331"/>
          </a:xfrm>
          <a:prstGeom prst="rect">
            <a:avLst/>
          </a:prstGeom>
          <a:noFill/>
        </p:spPr>
        <p:txBody>
          <a:bodyPr wrap="none" rtlCol="0">
            <a:spAutoFit/>
          </a:bodyPr>
          <a:lstStyle/>
          <a:p>
            <a:r>
              <a:rPr lang="en-US" dirty="0"/>
              <a:t>(2) Choosing a wireless </a:t>
            </a:r>
          </a:p>
          <a:p>
            <a:r>
              <a:rPr lang="en-US" dirty="0"/>
              <a:t>protocol</a:t>
            </a:r>
          </a:p>
        </p:txBody>
      </p:sp>
      <p:sp>
        <p:nvSpPr>
          <p:cNvPr id="3" name="Rectangle 2">
            <a:extLst>
              <a:ext uri="{FF2B5EF4-FFF2-40B4-BE49-F238E27FC236}">
                <a16:creationId xmlns:a16="http://schemas.microsoft.com/office/drawing/2014/main" id="{C70B9100-6A6C-0741-A8A8-84F213B09BFF}"/>
              </a:ext>
            </a:extLst>
          </p:cNvPr>
          <p:cNvSpPr/>
          <p:nvPr/>
        </p:nvSpPr>
        <p:spPr>
          <a:xfrm>
            <a:off x="477079" y="2707334"/>
            <a:ext cx="5340625" cy="830997"/>
          </a:xfrm>
          <a:prstGeom prst="rect">
            <a:avLst/>
          </a:prstGeom>
        </p:spPr>
        <p:txBody>
          <a:bodyPr wrap="square">
            <a:spAutoFit/>
          </a:bodyPr>
          <a:lstStyle/>
          <a:p>
            <a:r>
              <a:rPr lang="en-US" sz="2400" dirty="0">
                <a:solidFill>
                  <a:srgbClr val="FF0000"/>
                </a:solidFill>
              </a:rPr>
              <a:t>At the intersection of CS and EE, not very accessible in current CS curricula</a:t>
            </a:r>
          </a:p>
        </p:txBody>
      </p:sp>
      <p:sp>
        <p:nvSpPr>
          <p:cNvPr id="5" name="Rectangle 4">
            <a:extLst>
              <a:ext uri="{FF2B5EF4-FFF2-40B4-BE49-F238E27FC236}">
                <a16:creationId xmlns:a16="http://schemas.microsoft.com/office/drawing/2014/main" id="{AB54050F-3EED-104A-9F3A-1703636B1278}"/>
              </a:ext>
            </a:extLst>
          </p:cNvPr>
          <p:cNvSpPr/>
          <p:nvPr/>
        </p:nvSpPr>
        <p:spPr>
          <a:xfrm>
            <a:off x="477078" y="4584748"/>
            <a:ext cx="5340625" cy="1938992"/>
          </a:xfrm>
          <a:prstGeom prst="rect">
            <a:avLst/>
          </a:prstGeom>
        </p:spPr>
        <p:txBody>
          <a:bodyPr wrap="square">
            <a:spAutoFit/>
          </a:bodyPr>
          <a:lstStyle/>
          <a:p>
            <a:pPr marL="285750" indent="-285750">
              <a:buFont typeface="Arial" panose="020B0604020202020204" pitchFamily="34" charset="0"/>
              <a:buChar char="•"/>
            </a:pPr>
            <a:r>
              <a:rPr lang="en-US" sz="2000" dirty="0">
                <a:solidFill>
                  <a:srgbClr val="FF0000"/>
                </a:solidFill>
              </a:rPr>
              <a:t>Low-resource nature of IoT =&gt; higher coupling between layers</a:t>
            </a:r>
          </a:p>
          <a:p>
            <a:pPr marL="742950" lvl="1" indent="-285750">
              <a:buFont typeface="Arial" panose="020B0604020202020204" pitchFamily="34" charset="0"/>
              <a:buChar char="•"/>
            </a:pPr>
            <a:r>
              <a:rPr lang="en-US" sz="2000" dirty="0">
                <a:solidFill>
                  <a:srgbClr val="FF0000"/>
                </a:solidFill>
              </a:rPr>
              <a:t>Other computing platforms: layers are better abstracted (</a:t>
            </a:r>
            <a:r>
              <a:rPr lang="en-US" sz="2000" dirty="0" err="1">
                <a:solidFill>
                  <a:srgbClr val="FF0000"/>
                </a:solidFill>
              </a:rPr>
              <a:t>eg</a:t>
            </a:r>
            <a:r>
              <a:rPr lang="en-US" sz="2000" dirty="0">
                <a:solidFill>
                  <a:srgbClr val="FF0000"/>
                </a:solidFill>
              </a:rPr>
              <a:t>: cloud app)</a:t>
            </a:r>
          </a:p>
          <a:p>
            <a:pPr marL="285750" indent="-285750">
              <a:buFont typeface="Arial" panose="020B0604020202020204" pitchFamily="34" charset="0"/>
              <a:buChar char="•"/>
            </a:pPr>
            <a:r>
              <a:rPr lang="en-US" sz="2000" dirty="0">
                <a:solidFill>
                  <a:srgbClr val="FF0000"/>
                </a:solidFill>
              </a:rPr>
              <a:t>Challenge to tackle in CS classrooms as very interdisciplinary</a:t>
            </a:r>
          </a:p>
        </p:txBody>
      </p:sp>
      <p:graphicFrame>
        <p:nvGraphicFramePr>
          <p:cNvPr id="24" name="Table 23">
            <a:extLst>
              <a:ext uri="{FF2B5EF4-FFF2-40B4-BE49-F238E27FC236}">
                <a16:creationId xmlns:a16="http://schemas.microsoft.com/office/drawing/2014/main" id="{74AB0871-DE98-D342-B995-97ACD6A97F96}"/>
              </a:ext>
            </a:extLst>
          </p:cNvPr>
          <p:cNvGraphicFramePr>
            <a:graphicFrameLocks noGrp="1"/>
          </p:cNvGraphicFramePr>
          <p:nvPr/>
        </p:nvGraphicFramePr>
        <p:xfrm>
          <a:off x="10997911" y="1037913"/>
          <a:ext cx="1110259" cy="1524000"/>
        </p:xfrm>
        <a:graphic>
          <a:graphicData uri="http://schemas.openxmlformats.org/drawingml/2006/table">
            <a:tbl>
              <a:tblPr>
                <a:tableStyleId>{5C22544A-7EE6-4342-B048-85BDC9FD1C3A}</a:tableStyleId>
              </a:tblPr>
              <a:tblGrid>
                <a:gridCol w="1110259">
                  <a:extLst>
                    <a:ext uri="{9D8B030D-6E8A-4147-A177-3AD203B41FA5}">
                      <a16:colId xmlns:a16="http://schemas.microsoft.com/office/drawing/2014/main" val="294541800"/>
                    </a:ext>
                  </a:extLst>
                </a:gridCol>
              </a:tblGrid>
              <a:tr h="259360">
                <a:tc>
                  <a:txBody>
                    <a:bodyPr/>
                    <a:lstStyle/>
                    <a:p>
                      <a:pPr algn="ctr"/>
                      <a:r>
                        <a:rPr lang="en-US" sz="1400" dirty="0"/>
                        <a:t>Application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38866132"/>
                  </a:ext>
                </a:extLst>
              </a:tr>
              <a:tr h="259360">
                <a:tc>
                  <a:txBody>
                    <a:bodyPr/>
                    <a:lstStyle/>
                    <a:p>
                      <a:pPr algn="ctr"/>
                      <a:r>
                        <a:rPr lang="en-US" sz="1400" dirty="0"/>
                        <a:t>Transport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35220085"/>
                  </a:ext>
                </a:extLst>
              </a:tr>
              <a:tr h="259360">
                <a:tc>
                  <a:txBody>
                    <a:bodyPr/>
                    <a:lstStyle/>
                    <a:p>
                      <a:pPr algn="ctr"/>
                      <a:r>
                        <a:rPr lang="en-US" sz="1400" dirty="0"/>
                        <a:t>Network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46410265"/>
                  </a:ext>
                </a:extLst>
              </a:tr>
              <a:tr h="259360">
                <a:tc>
                  <a:txBody>
                    <a:bodyPr/>
                    <a:lstStyle/>
                    <a:p>
                      <a:pPr algn="ctr"/>
                      <a:r>
                        <a:rPr lang="en-US" sz="1400" dirty="0"/>
                        <a:t>Data Link</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3938111"/>
                  </a:ext>
                </a:extLst>
              </a:tr>
              <a:tr h="259360">
                <a:tc>
                  <a:txBody>
                    <a:bodyPr/>
                    <a:lstStyle/>
                    <a:p>
                      <a:pPr algn="ctr"/>
                      <a:r>
                        <a:rPr lang="en-US" sz="1400" dirty="0"/>
                        <a:t>Physical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435652377"/>
                  </a:ext>
                </a:extLst>
              </a:tr>
            </a:tbl>
          </a:graphicData>
        </a:graphic>
      </p:graphicFrame>
    </p:spTree>
    <p:custDataLst>
      <p:tags r:id="rId1"/>
    </p:custDataLst>
    <p:extLst>
      <p:ext uri="{BB962C8B-B14F-4D97-AF65-F5344CB8AC3E}">
        <p14:creationId xmlns:p14="http://schemas.microsoft.com/office/powerpoint/2010/main" val="1526515968"/>
      </p:ext>
    </p:extLst>
  </p:cSld>
  <p:clrMapOvr>
    <a:masterClrMapping/>
  </p:clrMapOvr>
  <mc:AlternateContent xmlns:mc="http://schemas.openxmlformats.org/markup-compatibility/2006" xmlns:p14="http://schemas.microsoft.com/office/powerpoint/2010/main">
    <mc:Choice Requires="p14">
      <p:transition spd="slow" p14:dur="2000" advTm="83237"/>
    </mc:Choice>
    <mc:Fallback xmlns="">
      <p:transition spd="slow" advTm="8323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dissolve">
                                      <p:cBhvr>
                                        <p:cTn id="12" dur="500"/>
                                        <p:tgtEl>
                                          <p:spTgt spid="5">
                                            <p:txEl>
                                              <p:pRg st="0" end="0"/>
                                            </p:txEl>
                                          </p:spTgt>
                                        </p:tgtEl>
                                      </p:cBhvr>
                                    </p:animEffect>
                                  </p:childTnLst>
                                </p:cTn>
                              </p:par>
                              <p:par>
                                <p:cTn id="13" presetID="9" presetClass="entr" presetSubtype="0"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dissolve">
                                      <p:cBhvr>
                                        <p:cTn id="15" dur="500"/>
                                        <p:tgtEl>
                                          <p:spTgt spid="24"/>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5">
                                            <p:txEl>
                                              <p:pRg st="1" end="1"/>
                                            </p:txEl>
                                          </p:spTgt>
                                        </p:tgtEl>
                                        <p:attrNameLst>
                                          <p:attrName>style.visibility</p:attrName>
                                        </p:attrNameLst>
                                      </p:cBhvr>
                                      <p:to>
                                        <p:strVal val="visible"/>
                                      </p:to>
                                    </p:set>
                                    <p:animEffect transition="in" filter="dissolve">
                                      <p:cBhvr>
                                        <p:cTn id="20" dur="500"/>
                                        <p:tgtEl>
                                          <p:spTgt spid="5">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5">
                                            <p:txEl>
                                              <p:pRg st="2" end="2"/>
                                            </p:txEl>
                                          </p:spTgt>
                                        </p:tgtEl>
                                        <p:attrNameLst>
                                          <p:attrName>style.visibility</p:attrName>
                                        </p:attrNameLst>
                                      </p:cBhvr>
                                      <p:to>
                                        <p:strVal val="visible"/>
                                      </p:to>
                                    </p:set>
                                    <p:animEffect transition="in" filter="dissolve">
                                      <p:cBhvr>
                                        <p:cTn id="25"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C1A44-BE45-B74A-95CA-FAA6C59C966C}"/>
              </a:ext>
            </a:extLst>
          </p:cNvPr>
          <p:cNvSpPr>
            <a:spLocks noGrp="1"/>
          </p:cNvSpPr>
          <p:nvPr>
            <p:ph type="title"/>
          </p:nvPr>
        </p:nvSpPr>
        <p:spPr/>
        <p:txBody>
          <a:bodyPr>
            <a:normAutofit/>
          </a:bodyPr>
          <a:lstStyle/>
          <a:p>
            <a:r>
              <a:rPr lang="en-US" sz="2800" dirty="0"/>
              <a:t>Deciding a Wireless Radio and Protocol for your Use Case Major Design decision</a:t>
            </a:r>
          </a:p>
        </p:txBody>
      </p:sp>
      <p:sp>
        <p:nvSpPr>
          <p:cNvPr id="3" name="Content Placeholder 2">
            <a:extLst>
              <a:ext uri="{FF2B5EF4-FFF2-40B4-BE49-F238E27FC236}">
                <a16:creationId xmlns:a16="http://schemas.microsoft.com/office/drawing/2014/main" id="{5B3932AC-C187-FE45-9CA9-06CB269029F6}"/>
              </a:ext>
            </a:extLst>
          </p:cNvPr>
          <p:cNvSpPr>
            <a:spLocks noGrp="1"/>
          </p:cNvSpPr>
          <p:nvPr>
            <p:ph idx="1"/>
          </p:nvPr>
        </p:nvSpPr>
        <p:spPr/>
        <p:txBody>
          <a:bodyPr>
            <a:normAutofit/>
          </a:bodyPr>
          <a:lstStyle/>
          <a:p>
            <a:r>
              <a:rPr lang="en-US" dirty="0"/>
              <a:t>Let’s take a look at some of these IoT wireless protocol options:</a:t>
            </a:r>
          </a:p>
          <a:p>
            <a:endParaRPr lang="en-US" dirty="0"/>
          </a:p>
          <a:p>
            <a:endParaRPr lang="en-US" dirty="0"/>
          </a:p>
          <a:p>
            <a:endParaRPr lang="en-US" dirty="0"/>
          </a:p>
          <a:p>
            <a:endParaRPr lang="en-US" dirty="0"/>
          </a:p>
          <a:p>
            <a:endParaRPr lang="en-US" dirty="0"/>
          </a:p>
          <a:p>
            <a:endParaRPr lang="en-US" dirty="0"/>
          </a:p>
          <a:p>
            <a:r>
              <a:rPr lang="en-US" dirty="0"/>
              <a:t>Opportunity for students to learn from these tradeoffs! </a:t>
            </a:r>
          </a:p>
          <a:p>
            <a:endParaRPr lang="en-US" dirty="0"/>
          </a:p>
          <a:p>
            <a:endParaRPr lang="en-US" dirty="0"/>
          </a:p>
          <a:p>
            <a:endParaRPr lang="en-US" dirty="0"/>
          </a:p>
          <a:p>
            <a:endParaRPr lang="en-US" dirty="0"/>
          </a:p>
          <a:p>
            <a:endParaRPr lang="en-US" dirty="0"/>
          </a:p>
          <a:p>
            <a:pPr marL="0" indent="0">
              <a:buNone/>
            </a:pPr>
            <a:endParaRPr lang="en-US" dirty="0"/>
          </a:p>
        </p:txBody>
      </p:sp>
      <p:sp>
        <p:nvSpPr>
          <p:cNvPr id="5" name="Slide Number Placeholder 4">
            <a:extLst>
              <a:ext uri="{FF2B5EF4-FFF2-40B4-BE49-F238E27FC236}">
                <a16:creationId xmlns:a16="http://schemas.microsoft.com/office/drawing/2014/main" id="{9E927B49-E21C-1F40-B301-BE5F4C61404C}"/>
              </a:ext>
            </a:extLst>
          </p:cNvPr>
          <p:cNvSpPr>
            <a:spLocks noGrp="1"/>
          </p:cNvSpPr>
          <p:nvPr>
            <p:ph type="sldNum" sz="quarter" idx="12"/>
          </p:nvPr>
        </p:nvSpPr>
        <p:spPr/>
        <p:txBody>
          <a:bodyPr/>
          <a:lstStyle/>
          <a:p>
            <a:fld id="{57E33C6C-E700-E440-B326-DFF807C094A4}" type="slidenum">
              <a:rPr lang="en-US" smtClean="0"/>
              <a:t>7</a:t>
            </a:fld>
            <a:endParaRPr lang="en-US"/>
          </a:p>
        </p:txBody>
      </p:sp>
      <p:graphicFrame>
        <p:nvGraphicFramePr>
          <p:cNvPr id="4" name="Table 3">
            <a:extLst>
              <a:ext uri="{FF2B5EF4-FFF2-40B4-BE49-F238E27FC236}">
                <a16:creationId xmlns:a16="http://schemas.microsoft.com/office/drawing/2014/main" id="{57BB14CC-2147-2144-8309-83FD8BD7926F}"/>
              </a:ext>
            </a:extLst>
          </p:cNvPr>
          <p:cNvGraphicFramePr>
            <a:graphicFrameLocks noGrp="1"/>
          </p:cNvGraphicFramePr>
          <p:nvPr>
            <p:extLst>
              <p:ext uri="{D42A27DB-BD31-4B8C-83A1-F6EECF244321}">
                <p14:modId xmlns:p14="http://schemas.microsoft.com/office/powerpoint/2010/main" val="1621749234"/>
              </p:ext>
            </p:extLst>
          </p:nvPr>
        </p:nvGraphicFramePr>
        <p:xfrm>
          <a:off x="523874" y="2220448"/>
          <a:ext cx="11144252" cy="2264703"/>
        </p:xfrm>
        <a:graphic>
          <a:graphicData uri="http://schemas.openxmlformats.org/drawingml/2006/table">
            <a:tbl>
              <a:tblPr firstRow="1">
                <a:tableStyleId>{5C22544A-7EE6-4342-B048-85BDC9FD1C3A}</a:tableStyleId>
              </a:tblPr>
              <a:tblGrid>
                <a:gridCol w="2256388">
                  <a:extLst>
                    <a:ext uri="{9D8B030D-6E8A-4147-A177-3AD203B41FA5}">
                      <a16:colId xmlns:a16="http://schemas.microsoft.com/office/drawing/2014/main" val="3439153303"/>
                    </a:ext>
                  </a:extLst>
                </a:gridCol>
                <a:gridCol w="3021496">
                  <a:extLst>
                    <a:ext uri="{9D8B030D-6E8A-4147-A177-3AD203B41FA5}">
                      <a16:colId xmlns:a16="http://schemas.microsoft.com/office/drawing/2014/main" val="4232553941"/>
                    </a:ext>
                  </a:extLst>
                </a:gridCol>
                <a:gridCol w="3080305">
                  <a:extLst>
                    <a:ext uri="{9D8B030D-6E8A-4147-A177-3AD203B41FA5}">
                      <a16:colId xmlns:a16="http://schemas.microsoft.com/office/drawing/2014/main" val="840921075"/>
                    </a:ext>
                  </a:extLst>
                </a:gridCol>
                <a:gridCol w="2786063">
                  <a:extLst>
                    <a:ext uri="{9D8B030D-6E8A-4147-A177-3AD203B41FA5}">
                      <a16:colId xmlns:a16="http://schemas.microsoft.com/office/drawing/2014/main" val="4279634560"/>
                    </a:ext>
                  </a:extLst>
                </a:gridCol>
              </a:tblGrid>
              <a:tr h="827109">
                <a:tc>
                  <a:txBody>
                    <a:bodyPr/>
                    <a:lstStyle/>
                    <a:p>
                      <a:pPr algn="ctr"/>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Bluetooth Low Energy (BLE)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err="1">
                          <a:solidFill>
                            <a:schemeClr val="tx1"/>
                          </a:solidFill>
                        </a:rPr>
                        <a:t>LoRaWAN</a:t>
                      </a:r>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WiFi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72814200"/>
                  </a:ext>
                </a:extLst>
              </a:tr>
              <a:tr h="479198">
                <a:tc>
                  <a:txBody>
                    <a:bodyPr/>
                    <a:lstStyle/>
                    <a:p>
                      <a:r>
                        <a:rPr lang="en-US" dirty="0"/>
                        <a:t>Range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accent2"/>
                          </a:solidFill>
                        </a:rPr>
                        <a:t>100m (~300ft)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accent6"/>
                          </a:solidFill>
                        </a:rPr>
                        <a:t>3 miles (4.8 km) urban areas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rgbClr val="FF0000"/>
                          </a:solidFill>
                        </a:rPr>
                        <a:t>70m (~230ft)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10169582"/>
                  </a:ext>
                </a:extLst>
              </a:tr>
              <a:tr h="479198">
                <a:tc>
                  <a:txBody>
                    <a:bodyPr/>
                    <a:lstStyle/>
                    <a:p>
                      <a:r>
                        <a:rPr lang="en-US" dirty="0"/>
                        <a:t>Throughput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accent2"/>
                          </a:solidFill>
                        </a:rPr>
                        <a:t>0.27 </a:t>
                      </a:r>
                      <a:r>
                        <a:rPr lang="en-US" dirty="0" err="1">
                          <a:solidFill>
                            <a:schemeClr val="accent2"/>
                          </a:solidFill>
                        </a:rPr>
                        <a:t>Mbps</a:t>
                      </a:r>
                      <a:r>
                        <a:rPr lang="en-US" dirty="0">
                          <a:solidFill>
                            <a:schemeClr val="accent2"/>
                          </a:solidFill>
                        </a:rPr>
                        <a:t> – 1.37 </a:t>
                      </a:r>
                      <a:r>
                        <a:rPr lang="en-US" dirty="0" err="1">
                          <a:solidFill>
                            <a:schemeClr val="accent2"/>
                          </a:solidFill>
                        </a:rPr>
                        <a:t>Mbps</a:t>
                      </a:r>
                      <a:endParaRPr lang="en-US" dirty="0">
                        <a:solidFill>
                          <a:schemeClr val="accent2"/>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rgbClr val="FF0000"/>
                          </a:solidFill>
                        </a:rPr>
                        <a:t>1 kbps to 20 kbps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accent6"/>
                          </a:solidFill>
                        </a:rPr>
                        <a:t>450 </a:t>
                      </a:r>
                      <a:r>
                        <a:rPr lang="en-US" dirty="0" err="1">
                          <a:solidFill>
                            <a:schemeClr val="accent6"/>
                          </a:solidFill>
                        </a:rPr>
                        <a:t>Mbps</a:t>
                      </a:r>
                      <a:r>
                        <a:rPr lang="en-US" dirty="0">
                          <a:solidFill>
                            <a:schemeClr val="accent6"/>
                          </a:solidFill>
                        </a:rPr>
                        <a:t> – 9.608 Gbps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02368525"/>
                  </a:ext>
                </a:extLst>
              </a:tr>
              <a:tr h="479198">
                <a:tc>
                  <a:txBody>
                    <a:bodyPr/>
                    <a:lstStyle/>
                    <a:p>
                      <a:r>
                        <a:rPr lang="en-US" dirty="0"/>
                        <a:t>Transmission Power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accent6"/>
                          </a:solidFill>
                        </a:rPr>
                        <a:t>8 dBm (6.3 </a:t>
                      </a:r>
                      <a:r>
                        <a:rPr lang="en-US" dirty="0" err="1">
                          <a:solidFill>
                            <a:schemeClr val="accent6"/>
                          </a:solidFill>
                        </a:rPr>
                        <a:t>mW</a:t>
                      </a:r>
                      <a:r>
                        <a:rPr lang="en-US" dirty="0">
                          <a:solidFill>
                            <a:schemeClr val="accent6"/>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accent2"/>
                          </a:solidFill>
                        </a:rPr>
                        <a:t>20 dBm (100 </a:t>
                      </a:r>
                      <a:r>
                        <a:rPr lang="en-US" dirty="0" err="1">
                          <a:solidFill>
                            <a:schemeClr val="accent2"/>
                          </a:solidFill>
                        </a:rPr>
                        <a:t>mW</a:t>
                      </a:r>
                      <a:r>
                        <a:rPr lang="en-US" dirty="0">
                          <a:solidFill>
                            <a:schemeClr val="accent2"/>
                          </a:solidFill>
                        </a:rPr>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rgbClr val="FF0000"/>
                          </a:solidFill>
                        </a:rPr>
                        <a:t>20–30 dBm (100 </a:t>
                      </a:r>
                      <a:r>
                        <a:rPr lang="en-US" dirty="0" err="1">
                          <a:solidFill>
                            <a:srgbClr val="FF0000"/>
                          </a:solidFill>
                        </a:rPr>
                        <a:t>mW</a:t>
                      </a:r>
                      <a:r>
                        <a:rPr lang="en-US" dirty="0">
                          <a:solidFill>
                            <a:srgbClr val="FF0000"/>
                          </a:solidFill>
                        </a:rPr>
                        <a:t> – 1W)</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44579588"/>
                  </a:ext>
                </a:extLst>
              </a:tr>
            </a:tbl>
          </a:graphicData>
        </a:graphic>
      </p:graphicFrame>
    </p:spTree>
    <p:custDataLst>
      <p:tags r:id="rId1"/>
    </p:custDataLst>
    <p:extLst>
      <p:ext uri="{BB962C8B-B14F-4D97-AF65-F5344CB8AC3E}">
        <p14:creationId xmlns:p14="http://schemas.microsoft.com/office/powerpoint/2010/main" val="2316938215"/>
      </p:ext>
    </p:extLst>
  </p:cSld>
  <p:clrMapOvr>
    <a:masterClrMapping/>
  </p:clrMapOvr>
  <mc:AlternateContent xmlns:mc="http://schemas.openxmlformats.org/markup-compatibility/2006" xmlns:p14="http://schemas.microsoft.com/office/powerpoint/2010/main">
    <mc:Choice Requires="p14">
      <p:transition spd="slow" p14:dur="2000" advTm="80861"/>
    </mc:Choice>
    <mc:Fallback xmlns="">
      <p:transition spd="slow" advTm="80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animEffect transition="in" filter="dissolve">
                                      <p:cBhvr>
                                        <p:cTn id="15"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63F48-0E65-534D-BD49-7D8A38122523}"/>
              </a:ext>
            </a:extLst>
          </p:cNvPr>
          <p:cNvSpPr>
            <a:spLocks noGrp="1"/>
          </p:cNvSpPr>
          <p:nvPr>
            <p:ph type="title"/>
          </p:nvPr>
        </p:nvSpPr>
        <p:spPr/>
        <p:txBody>
          <a:bodyPr>
            <a:normAutofit/>
          </a:bodyPr>
          <a:lstStyle/>
          <a:p>
            <a:r>
              <a:rPr lang="en-US" sz="3200" dirty="0"/>
              <a:t>Train IoT Engineers by Focusing on the Diversity in Wireless Protocols</a:t>
            </a:r>
          </a:p>
        </p:txBody>
      </p:sp>
      <p:sp>
        <p:nvSpPr>
          <p:cNvPr id="3" name="Content Placeholder 2">
            <a:extLst>
              <a:ext uri="{FF2B5EF4-FFF2-40B4-BE49-F238E27FC236}">
                <a16:creationId xmlns:a16="http://schemas.microsoft.com/office/drawing/2014/main" id="{DB0DA3B6-1450-3342-9130-F3AFD1FE0727}"/>
              </a:ext>
            </a:extLst>
          </p:cNvPr>
          <p:cNvSpPr>
            <a:spLocks noGrp="1"/>
          </p:cNvSpPr>
          <p:nvPr>
            <p:ph idx="1"/>
          </p:nvPr>
        </p:nvSpPr>
        <p:spPr>
          <a:xfrm>
            <a:off x="593766" y="1325562"/>
            <a:ext cx="11435938" cy="5030787"/>
          </a:xfrm>
        </p:spPr>
        <p:txBody>
          <a:bodyPr>
            <a:normAutofit/>
          </a:bodyPr>
          <a:lstStyle/>
          <a:p>
            <a:r>
              <a:rPr lang="en-US" dirty="0"/>
              <a:t>New wireless-focused IoT course: </a:t>
            </a:r>
            <a:r>
              <a:rPr lang="en-US" dirty="0">
                <a:solidFill>
                  <a:schemeClr val="accent2"/>
                </a:solidFill>
              </a:rPr>
              <a:t>Wireless for the Internet of Things (</a:t>
            </a:r>
            <a:r>
              <a:rPr lang="en-US" dirty="0" err="1">
                <a:solidFill>
                  <a:schemeClr val="accent2"/>
                </a:solidFill>
              </a:rPr>
              <a:t>WIoT</a:t>
            </a:r>
            <a:r>
              <a:rPr lang="en-US" dirty="0">
                <a:solidFill>
                  <a:schemeClr val="accent2"/>
                </a:solidFill>
              </a:rPr>
              <a:t>)</a:t>
            </a:r>
          </a:p>
          <a:p>
            <a:endParaRPr lang="en-US" dirty="0"/>
          </a:p>
          <a:p>
            <a:r>
              <a:rPr lang="en-US" dirty="0"/>
              <a:t>Focus on wireless and networking aspects of IoT, which enables two things:</a:t>
            </a:r>
          </a:p>
          <a:p>
            <a:pPr lvl="1"/>
            <a:r>
              <a:rPr lang="en-US" dirty="0"/>
              <a:t>Students analyze rich design-space tradeoffs as they learn how IoT systems are built</a:t>
            </a:r>
          </a:p>
          <a:p>
            <a:pPr lvl="1"/>
            <a:r>
              <a:rPr lang="en-US" dirty="0"/>
              <a:t>Provide a unique, hands-on programming experience for students</a:t>
            </a:r>
          </a:p>
          <a:p>
            <a:pPr lvl="1"/>
            <a:endParaRPr lang="en-US" dirty="0"/>
          </a:p>
          <a:p>
            <a:r>
              <a:rPr lang="en-US" dirty="0"/>
              <a:t>Importantly, </a:t>
            </a:r>
            <a:r>
              <a:rPr lang="en-US" u="sng" dirty="0"/>
              <a:t>not</a:t>
            </a:r>
            <a:r>
              <a:rPr lang="en-US" dirty="0"/>
              <a:t> an embedded systems course</a:t>
            </a:r>
          </a:p>
          <a:p>
            <a:pPr lvl="1"/>
            <a:r>
              <a:rPr lang="en-US" dirty="0"/>
              <a:t>Accessible for computer scientists, computer engineers, and electrical engineers</a:t>
            </a:r>
          </a:p>
          <a:p>
            <a:endParaRPr lang="en-US" dirty="0"/>
          </a:p>
        </p:txBody>
      </p:sp>
      <p:sp>
        <p:nvSpPr>
          <p:cNvPr id="5" name="Slide Number Placeholder 4">
            <a:extLst>
              <a:ext uri="{FF2B5EF4-FFF2-40B4-BE49-F238E27FC236}">
                <a16:creationId xmlns:a16="http://schemas.microsoft.com/office/drawing/2014/main" id="{AB83A274-DC76-634A-A021-3F5850F093B2}"/>
              </a:ext>
            </a:extLst>
          </p:cNvPr>
          <p:cNvSpPr>
            <a:spLocks noGrp="1"/>
          </p:cNvSpPr>
          <p:nvPr>
            <p:ph type="sldNum" sz="quarter" idx="12"/>
          </p:nvPr>
        </p:nvSpPr>
        <p:spPr/>
        <p:txBody>
          <a:bodyPr/>
          <a:lstStyle/>
          <a:p>
            <a:fld id="{57E33C6C-E700-E440-B326-DFF807C094A4}" type="slidenum">
              <a:rPr lang="en-US" smtClean="0"/>
              <a:t>8</a:t>
            </a:fld>
            <a:endParaRPr lang="en-US"/>
          </a:p>
        </p:txBody>
      </p:sp>
    </p:spTree>
    <p:custDataLst>
      <p:tags r:id="rId1"/>
    </p:custDataLst>
    <p:extLst>
      <p:ext uri="{BB962C8B-B14F-4D97-AF65-F5344CB8AC3E}">
        <p14:creationId xmlns:p14="http://schemas.microsoft.com/office/powerpoint/2010/main" val="2029779372"/>
      </p:ext>
    </p:extLst>
  </p:cSld>
  <p:clrMapOvr>
    <a:masterClrMapping/>
  </p:clrMapOvr>
  <mc:AlternateContent xmlns:mc="http://schemas.openxmlformats.org/markup-compatibility/2006" xmlns:p14="http://schemas.microsoft.com/office/powerpoint/2010/main">
    <mc:Choice Requires="p14">
      <p:transition spd="slow" p14:dur="2000" advTm="71655"/>
    </mc:Choice>
    <mc:Fallback xmlns="">
      <p:transition spd="slow" advTm="716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dissolve">
                                      <p:cBhvr>
                                        <p:cTn id="15" dur="500"/>
                                        <p:tgtEl>
                                          <p:spTgt spid="3">
                                            <p:txEl>
                                              <p:pRg st="3" end="3"/>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dissolv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Effect transition="in" filter="dissolve">
                                      <p:cBhvr>
                                        <p:cTn id="23" dur="500"/>
                                        <p:tgtEl>
                                          <p:spTgt spid="3">
                                            <p:txEl>
                                              <p:pRg st="6" end="6"/>
                                            </p:txEl>
                                          </p:spTgt>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dissolve">
                                      <p:cBhvr>
                                        <p:cTn id="26"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E766B-9D33-7A49-92FB-D58D7F4D72B5}"/>
              </a:ext>
            </a:extLst>
          </p:cNvPr>
          <p:cNvSpPr>
            <a:spLocks noGrp="1"/>
          </p:cNvSpPr>
          <p:nvPr>
            <p:ph type="title"/>
          </p:nvPr>
        </p:nvSpPr>
        <p:spPr/>
        <p:txBody>
          <a:bodyPr>
            <a:normAutofit/>
          </a:bodyPr>
          <a:lstStyle/>
          <a:p>
            <a:r>
              <a:rPr lang="en-US" sz="4000" dirty="0"/>
              <a:t>Agenda</a:t>
            </a:r>
          </a:p>
        </p:txBody>
      </p:sp>
      <p:sp>
        <p:nvSpPr>
          <p:cNvPr id="3" name="Content Placeholder 2">
            <a:extLst>
              <a:ext uri="{FF2B5EF4-FFF2-40B4-BE49-F238E27FC236}">
                <a16:creationId xmlns:a16="http://schemas.microsoft.com/office/drawing/2014/main" id="{A1ECBDA2-5A8C-8349-9CBA-4C80263BBA49}"/>
              </a:ext>
            </a:extLst>
          </p:cNvPr>
          <p:cNvSpPr>
            <a:spLocks noGrp="1"/>
          </p:cNvSpPr>
          <p:nvPr>
            <p:ph idx="1"/>
          </p:nvPr>
        </p:nvSpPr>
        <p:spPr/>
        <p:txBody>
          <a:bodyPr>
            <a:normAutofit/>
          </a:bodyPr>
          <a:lstStyle/>
          <a:p>
            <a:r>
              <a:rPr lang="en-US" dirty="0"/>
              <a:t>The “Wireless for IoT” Course</a:t>
            </a:r>
          </a:p>
          <a:p>
            <a:pPr lvl="1"/>
            <a:r>
              <a:rPr lang="en-US" dirty="0"/>
              <a:t>Motivation: Why this Course?</a:t>
            </a:r>
          </a:p>
          <a:p>
            <a:pPr lvl="1"/>
            <a:r>
              <a:rPr lang="en-US" dirty="0"/>
              <a:t>Course Overview</a:t>
            </a:r>
          </a:p>
          <a:p>
            <a:endParaRPr lang="en-US" dirty="0">
              <a:solidFill>
                <a:schemeClr val="bg2">
                  <a:lumMod val="90000"/>
                </a:schemeClr>
              </a:solidFill>
            </a:endParaRPr>
          </a:p>
          <a:p>
            <a:r>
              <a:rPr lang="en-US" dirty="0">
                <a:solidFill>
                  <a:schemeClr val="bg2">
                    <a:lumMod val="90000"/>
                  </a:schemeClr>
                </a:solidFill>
              </a:rPr>
              <a:t>The Experience Report</a:t>
            </a:r>
          </a:p>
          <a:p>
            <a:pPr lvl="1"/>
            <a:r>
              <a:rPr lang="en-US" dirty="0">
                <a:solidFill>
                  <a:schemeClr val="bg2">
                    <a:lumMod val="90000"/>
                  </a:schemeClr>
                </a:solidFill>
              </a:rPr>
              <a:t>Motivation: What’s unique about this Experience Report?</a:t>
            </a:r>
          </a:p>
          <a:p>
            <a:pPr lvl="1"/>
            <a:r>
              <a:rPr lang="en-US" dirty="0">
                <a:solidFill>
                  <a:schemeClr val="bg2">
                    <a:lumMod val="90000"/>
                  </a:schemeClr>
                </a:solidFill>
              </a:rPr>
              <a:t>Course Design Insights</a:t>
            </a:r>
          </a:p>
          <a:p>
            <a:pPr lvl="1"/>
            <a:r>
              <a:rPr lang="en-US" dirty="0">
                <a:solidFill>
                  <a:schemeClr val="bg2">
                    <a:lumMod val="90000"/>
                  </a:schemeClr>
                </a:solidFill>
              </a:rPr>
              <a:t>Student Feedback</a:t>
            </a:r>
          </a:p>
          <a:p>
            <a:pPr lvl="1"/>
            <a:endParaRPr lang="en-US" dirty="0">
              <a:solidFill>
                <a:schemeClr val="bg2">
                  <a:lumMod val="90000"/>
                </a:schemeClr>
              </a:solidFill>
            </a:endParaRPr>
          </a:p>
          <a:p>
            <a:pPr lvl="2"/>
            <a:endParaRPr lang="en-US" dirty="0">
              <a:solidFill>
                <a:schemeClr val="bg2">
                  <a:lumMod val="90000"/>
                </a:schemeClr>
              </a:solidFill>
            </a:endParaRPr>
          </a:p>
        </p:txBody>
      </p:sp>
      <p:sp>
        <p:nvSpPr>
          <p:cNvPr id="5" name="Slide Number Placeholder 4">
            <a:extLst>
              <a:ext uri="{FF2B5EF4-FFF2-40B4-BE49-F238E27FC236}">
                <a16:creationId xmlns:a16="http://schemas.microsoft.com/office/drawing/2014/main" id="{68BCCCB2-2553-3E47-A559-CB48F6201169}"/>
              </a:ext>
            </a:extLst>
          </p:cNvPr>
          <p:cNvSpPr>
            <a:spLocks noGrp="1"/>
          </p:cNvSpPr>
          <p:nvPr>
            <p:ph type="sldNum" sz="quarter" idx="12"/>
          </p:nvPr>
        </p:nvSpPr>
        <p:spPr/>
        <p:txBody>
          <a:bodyPr/>
          <a:lstStyle/>
          <a:p>
            <a:fld id="{57E33C6C-E700-E440-B326-DFF807C094A4}" type="slidenum">
              <a:rPr lang="en-US" smtClean="0"/>
              <a:t>9</a:t>
            </a:fld>
            <a:endParaRPr lang="en-US"/>
          </a:p>
        </p:txBody>
      </p:sp>
    </p:spTree>
    <p:extLst>
      <p:ext uri="{BB962C8B-B14F-4D97-AF65-F5344CB8AC3E}">
        <p14:creationId xmlns:p14="http://schemas.microsoft.com/office/powerpoint/2010/main" val="1576516069"/>
      </p:ext>
    </p:extLst>
  </p:cSld>
  <p:clrMapOvr>
    <a:masterClrMapping/>
  </p:clrMapOvr>
  <mc:AlternateContent xmlns:mc="http://schemas.openxmlformats.org/markup-compatibility/2006" xmlns:p14="http://schemas.microsoft.com/office/powerpoint/2010/main">
    <mc:Choice Requires="p14">
      <p:transition spd="slow" p14:dur="2000" advTm="4597"/>
    </mc:Choice>
    <mc:Fallback xmlns="">
      <p:transition spd="slow" advTm="4597"/>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15"/>
</p:tagLst>
</file>

<file path=ppt/tags/tag10.xml><?xml version="1.0" encoding="utf-8"?>
<p:tagLst xmlns:a="http://schemas.openxmlformats.org/drawingml/2006/main" xmlns:r="http://schemas.openxmlformats.org/officeDocument/2006/relationships" xmlns:p="http://schemas.openxmlformats.org/presentationml/2006/main">
  <p:tag name="TIMING" val="|11|7.7|36.2"/>
</p:tagLst>
</file>

<file path=ppt/tags/tag11.xml><?xml version="1.0" encoding="utf-8"?>
<p:tagLst xmlns:a="http://schemas.openxmlformats.org/drawingml/2006/main" xmlns:r="http://schemas.openxmlformats.org/officeDocument/2006/relationships" xmlns:p="http://schemas.openxmlformats.org/presentationml/2006/main">
  <p:tag name="TIMING" val="|15.5|23|26"/>
</p:tagLst>
</file>

<file path=ppt/tags/tag12.xml><?xml version="1.0" encoding="utf-8"?>
<p:tagLst xmlns:a="http://schemas.openxmlformats.org/drawingml/2006/main" xmlns:r="http://schemas.openxmlformats.org/officeDocument/2006/relationships" xmlns:p="http://schemas.openxmlformats.org/presentationml/2006/main">
  <p:tag name="TIMING" val="|32.8"/>
</p:tagLst>
</file>

<file path=ppt/tags/tag13.xml><?xml version="1.0" encoding="utf-8"?>
<p:tagLst xmlns:a="http://schemas.openxmlformats.org/drawingml/2006/main" xmlns:r="http://schemas.openxmlformats.org/officeDocument/2006/relationships" xmlns:p="http://schemas.openxmlformats.org/presentationml/2006/main">
  <p:tag name="TIMING" val="|53.5|24.8|28|0.7|28.4"/>
</p:tagLst>
</file>

<file path=ppt/tags/tag14.xml><?xml version="1.0" encoding="utf-8"?>
<p:tagLst xmlns:a="http://schemas.openxmlformats.org/drawingml/2006/main" xmlns:r="http://schemas.openxmlformats.org/officeDocument/2006/relationships" xmlns:p="http://schemas.openxmlformats.org/presentationml/2006/main">
  <p:tag name="TIMING" val="|65.5"/>
</p:tagLst>
</file>

<file path=ppt/tags/tag15.xml><?xml version="1.0" encoding="utf-8"?>
<p:tagLst xmlns:a="http://schemas.openxmlformats.org/drawingml/2006/main" xmlns:r="http://schemas.openxmlformats.org/officeDocument/2006/relationships" xmlns:p="http://schemas.openxmlformats.org/presentationml/2006/main">
  <p:tag name="TIMING" val="|33.1|18|12.3|12.6|24.4"/>
</p:tagLst>
</file>

<file path=ppt/tags/tag16.xml><?xml version="1.0" encoding="utf-8"?>
<p:tagLst xmlns:a="http://schemas.openxmlformats.org/drawingml/2006/main" xmlns:r="http://schemas.openxmlformats.org/officeDocument/2006/relationships" xmlns:p="http://schemas.openxmlformats.org/presentationml/2006/main">
  <p:tag name="TIMING" val="|7.6"/>
</p:tagLst>
</file>

<file path=ppt/tags/tag17.xml><?xml version="1.0" encoding="utf-8"?>
<p:tagLst xmlns:a="http://schemas.openxmlformats.org/drawingml/2006/main" xmlns:r="http://schemas.openxmlformats.org/officeDocument/2006/relationships" xmlns:p="http://schemas.openxmlformats.org/presentationml/2006/main">
  <p:tag name="TIMING" val="|22.8|10.9|2.9"/>
</p:tagLst>
</file>

<file path=ppt/tags/tag18.xml><?xml version="1.0" encoding="utf-8"?>
<p:tagLst xmlns:a="http://schemas.openxmlformats.org/drawingml/2006/main" xmlns:r="http://schemas.openxmlformats.org/officeDocument/2006/relationships" xmlns:p="http://schemas.openxmlformats.org/presentationml/2006/main">
  <p:tag name="TIMING" val="|20.6|19.5"/>
</p:tagLst>
</file>

<file path=ppt/tags/tag19.xml><?xml version="1.0" encoding="utf-8"?>
<p:tagLst xmlns:a="http://schemas.openxmlformats.org/drawingml/2006/main" xmlns:r="http://schemas.openxmlformats.org/officeDocument/2006/relationships" xmlns:p="http://schemas.openxmlformats.org/presentationml/2006/main">
  <p:tag name="TIMING" val="|0.6|0.5|0.5"/>
</p:tagLst>
</file>

<file path=ppt/tags/tag2.xml><?xml version="1.0" encoding="utf-8"?>
<p:tagLst xmlns:a="http://schemas.openxmlformats.org/drawingml/2006/main" xmlns:r="http://schemas.openxmlformats.org/officeDocument/2006/relationships" xmlns:p="http://schemas.openxmlformats.org/presentationml/2006/main">
  <p:tag name="TIMING" val="|34.8"/>
</p:tagLst>
</file>

<file path=ppt/tags/tag20.xml><?xml version="1.0" encoding="utf-8"?>
<p:tagLst xmlns:a="http://schemas.openxmlformats.org/drawingml/2006/main" xmlns:r="http://schemas.openxmlformats.org/officeDocument/2006/relationships" xmlns:p="http://schemas.openxmlformats.org/presentationml/2006/main">
  <p:tag name="TIMING" val="|13.5|6|6.1|6.4|11.1|7|11.4"/>
</p:tagLst>
</file>

<file path=ppt/tags/tag21.xml><?xml version="1.0" encoding="utf-8"?>
<p:tagLst xmlns:a="http://schemas.openxmlformats.org/drawingml/2006/main" xmlns:r="http://schemas.openxmlformats.org/officeDocument/2006/relationships" xmlns:p="http://schemas.openxmlformats.org/presentationml/2006/main">
  <p:tag name="TIMING" val="|17.3|7.2|8.6"/>
</p:tagLst>
</file>

<file path=ppt/tags/tag3.xml><?xml version="1.0" encoding="utf-8"?>
<p:tagLst xmlns:a="http://schemas.openxmlformats.org/drawingml/2006/main" xmlns:r="http://schemas.openxmlformats.org/officeDocument/2006/relationships" xmlns:p="http://schemas.openxmlformats.org/presentationml/2006/main">
  <p:tag name="TIMING" val="|18.2|15.9|11.4|21.9"/>
</p:tagLst>
</file>

<file path=ppt/tags/tag4.xml><?xml version="1.0" encoding="utf-8"?>
<p:tagLst xmlns:a="http://schemas.openxmlformats.org/drawingml/2006/main" xmlns:r="http://schemas.openxmlformats.org/officeDocument/2006/relationships" xmlns:p="http://schemas.openxmlformats.org/presentationml/2006/main">
  <p:tag name="TIMING" val="|5.8|12.9|29.1|17"/>
</p:tagLst>
</file>

<file path=ppt/tags/tag5.xml><?xml version="1.0" encoding="utf-8"?>
<p:tagLst xmlns:a="http://schemas.openxmlformats.org/drawingml/2006/main" xmlns:r="http://schemas.openxmlformats.org/officeDocument/2006/relationships" xmlns:p="http://schemas.openxmlformats.org/presentationml/2006/main">
  <p:tag name="TIMING" val="|71.3"/>
</p:tagLst>
</file>

<file path=ppt/tags/tag6.xml><?xml version="1.0" encoding="utf-8"?>
<p:tagLst xmlns:a="http://schemas.openxmlformats.org/drawingml/2006/main" xmlns:r="http://schemas.openxmlformats.org/officeDocument/2006/relationships" xmlns:p="http://schemas.openxmlformats.org/presentationml/2006/main">
  <p:tag name="TIMING" val="|38.7|9.4"/>
</p:tagLst>
</file>

<file path=ppt/tags/tag7.xml><?xml version="1.0" encoding="utf-8"?>
<p:tagLst xmlns:a="http://schemas.openxmlformats.org/drawingml/2006/main" xmlns:r="http://schemas.openxmlformats.org/officeDocument/2006/relationships" xmlns:p="http://schemas.openxmlformats.org/presentationml/2006/main">
  <p:tag name="TIMING" val="|22.9|16.2"/>
</p:tagLst>
</file>

<file path=ppt/tags/tag8.xml><?xml version="1.0" encoding="utf-8"?>
<p:tagLst xmlns:a="http://schemas.openxmlformats.org/drawingml/2006/main" xmlns:r="http://schemas.openxmlformats.org/officeDocument/2006/relationships" xmlns:p="http://schemas.openxmlformats.org/presentationml/2006/main">
  <p:tag name="TIMING" val="|7.8|3.9|2.3"/>
</p:tagLst>
</file>

<file path=ppt/tags/tag9.xml><?xml version="1.0" encoding="utf-8"?>
<p:tagLst xmlns:a="http://schemas.openxmlformats.org/drawingml/2006/main" xmlns:r="http://schemas.openxmlformats.org/officeDocument/2006/relationships" xmlns:p="http://schemas.openxmlformats.org/presentationml/2006/main">
  <p:tag name="TIMING" val="|7.6|1.5|6.9|3.7|4.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32531</TotalTime>
  <Words>3192</Words>
  <Application>Microsoft Macintosh PowerPoint</Application>
  <PresentationFormat>Widescreen</PresentationFormat>
  <Paragraphs>470</Paragraphs>
  <Slides>28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Calibri Light</vt:lpstr>
      <vt:lpstr>Wingdings</vt:lpstr>
      <vt:lpstr>Office Theme</vt:lpstr>
      <vt:lpstr>Experiences Teaching a  Wireless for the Internet of Things Course  Cooperatively at Multiple Universities </vt:lpstr>
      <vt:lpstr>Agenda</vt:lpstr>
      <vt:lpstr>Agenda</vt:lpstr>
      <vt:lpstr>IoT is growing rapidly, we need more trained IoT engineers</vt:lpstr>
      <vt:lpstr>What entails training a good IoT engineer?</vt:lpstr>
      <vt:lpstr>Why is training an IoT engineer a difficult pedagogical challenge in CS?</vt:lpstr>
      <vt:lpstr>Deciding a Wireless Radio and Protocol for your Use Case Major Design decision</vt:lpstr>
      <vt:lpstr>Train IoT Engineers by Focusing on the Diversity in Wireless Protocols</vt:lpstr>
      <vt:lpstr>Agenda</vt:lpstr>
      <vt:lpstr>WIoT Course Overview</vt:lpstr>
      <vt:lpstr>Quick Glance: Course topics</vt:lpstr>
      <vt:lpstr>Students Work on Similar Hardware to What People Use in the Industry</vt:lpstr>
      <vt:lpstr>Agenda</vt:lpstr>
      <vt:lpstr>What is Unique About this Experience Report?</vt:lpstr>
      <vt:lpstr>Agenda</vt:lpstr>
      <vt:lpstr>Focus on Wireless Instead of Embedded Key to Attract More CS Students</vt:lpstr>
      <vt:lpstr>Feedback: Attracts more CS students</vt:lpstr>
      <vt:lpstr>Sharing Hardware Enables Creative Freedom when Designing Labs</vt:lpstr>
      <vt:lpstr>Modularity of topics and Time helped Quarter  Semester/Prof. Master’s</vt:lpstr>
      <vt:lpstr>Adaptable to different types of offerings</vt:lpstr>
      <vt:lpstr>Typical Pedagogical Components may Need Tweaking for the Quarter Schedule</vt:lpstr>
      <vt:lpstr>Feedback: Adaptable to different types of offerings </vt:lpstr>
      <vt:lpstr>Applicability to Many Learners </vt:lpstr>
      <vt:lpstr>WIoT Fits Well in a CS Curriculum and Complements Other Courses</vt:lpstr>
      <vt:lpstr>Feedback: Bridges CS &amp; EE topic well and valued a diverse classroom</vt:lpstr>
      <vt:lpstr>Agenda</vt:lpstr>
      <vt:lpstr>Key Takeaways</vt:lpstr>
      <vt:lpstr>Thank you!</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Nabeel Nasir</dc:creator>
  <cp:lastModifiedBy>Nabeel Nasir</cp:lastModifiedBy>
  <cp:revision>404</cp:revision>
  <dcterms:created xsi:type="dcterms:W3CDTF">2023-11-30T21:56:00Z</dcterms:created>
  <dcterms:modified xsi:type="dcterms:W3CDTF">2024-04-24T20:56:31Z</dcterms:modified>
</cp:coreProperties>
</file>

<file path=docProps/thumbnail.jpeg>
</file>